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3A_9D185DA7.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3C_24D99A2F.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15B_4EC6402C.xml" ContentType="application/vnd.ms-powerpoint.comments+xml"/>
  <Override PartName="/ppt/notesSlides/notesSlide28.xml" ContentType="application/vnd.openxmlformats-officedocument.presentationml.notesSlide+xml"/>
  <Override PartName="/ppt/comments/modernComment_14F_5D789FA3.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136_581BCBEF.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modernComment_142_E55A7084.xml" ContentType="application/vnd.ms-powerpoint.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137_FDDC7A32.xml" ContentType="application/vnd.ms-powerpoint.comments+xml"/>
  <Override PartName="/ppt/notesSlides/notesSlide42.xml" ContentType="application/vnd.openxmlformats-officedocument.presentationml.notesSlide+xml"/>
  <Override PartName="/ppt/comments/modernComment_118_44C8EDC5.xml" ContentType="application/vnd.ms-powerpoint.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modernComment_14C_A6D56947.xml" ContentType="application/vnd.ms-powerpoint.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omments/modernComment_150_518E6064.xml" ContentType="application/vnd.ms-powerpoint.comment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6" r:id="rId2"/>
    <p:sldId id="327" r:id="rId3"/>
    <p:sldId id="324" r:id="rId4"/>
    <p:sldId id="257" r:id="rId5"/>
    <p:sldId id="334" r:id="rId6"/>
    <p:sldId id="265" r:id="rId7"/>
    <p:sldId id="266" r:id="rId8"/>
    <p:sldId id="341" r:id="rId9"/>
    <p:sldId id="314" r:id="rId10"/>
    <p:sldId id="269" r:id="rId11"/>
    <p:sldId id="315" r:id="rId12"/>
    <p:sldId id="270" r:id="rId13"/>
    <p:sldId id="316" r:id="rId14"/>
    <p:sldId id="271" r:id="rId15"/>
    <p:sldId id="273" r:id="rId16"/>
    <p:sldId id="293" r:id="rId17"/>
    <p:sldId id="272" r:id="rId18"/>
    <p:sldId id="268" r:id="rId19"/>
    <p:sldId id="274" r:id="rId20"/>
    <p:sldId id="275" r:id="rId21"/>
    <p:sldId id="295" r:id="rId22"/>
    <p:sldId id="343" r:id="rId23"/>
    <p:sldId id="294" r:id="rId24"/>
    <p:sldId id="296" r:id="rId25"/>
    <p:sldId id="276" r:id="rId26"/>
    <p:sldId id="345" r:id="rId27"/>
    <p:sldId id="344" r:id="rId28"/>
    <p:sldId id="347" r:id="rId29"/>
    <p:sldId id="335" r:id="rId30"/>
    <p:sldId id="278" r:id="rId31"/>
    <p:sldId id="318" r:id="rId32"/>
    <p:sldId id="297" r:id="rId33"/>
    <p:sldId id="319" r:id="rId34"/>
    <p:sldId id="298" r:id="rId35"/>
    <p:sldId id="299" r:id="rId36"/>
    <p:sldId id="321" r:id="rId37"/>
    <p:sldId id="307" r:id="rId38"/>
    <p:sldId id="308" r:id="rId39"/>
    <p:sldId id="309" r:id="rId40"/>
    <p:sldId id="310" r:id="rId41"/>
    <p:sldId id="301" r:id="rId42"/>
    <p:sldId id="328" r:id="rId43"/>
    <p:sldId id="322" r:id="rId44"/>
    <p:sldId id="300" r:id="rId45"/>
    <p:sldId id="279" r:id="rId46"/>
    <p:sldId id="311" r:id="rId47"/>
    <p:sldId id="280" r:id="rId48"/>
    <p:sldId id="281" r:id="rId49"/>
    <p:sldId id="302" r:id="rId50"/>
    <p:sldId id="329" r:id="rId51"/>
    <p:sldId id="303" r:id="rId52"/>
    <p:sldId id="330" r:id="rId53"/>
    <p:sldId id="304" r:id="rId54"/>
    <p:sldId id="331" r:id="rId55"/>
    <p:sldId id="305" r:id="rId56"/>
    <p:sldId id="332" r:id="rId57"/>
    <p:sldId id="282" r:id="rId58"/>
    <p:sldId id="283" r:id="rId59"/>
    <p:sldId id="284" r:id="rId60"/>
    <p:sldId id="285" r:id="rId61"/>
    <p:sldId id="286" r:id="rId62"/>
    <p:sldId id="288" r:id="rId63"/>
    <p:sldId id="346" r:id="rId64"/>
    <p:sldId id="289" r:id="rId65"/>
    <p:sldId id="287" r:id="rId66"/>
    <p:sldId id="336" r:id="rId67"/>
    <p:sldId id="291" r:id="rId68"/>
    <p:sldId id="292" r:id="rId69"/>
    <p:sldId id="306" r:id="rId70"/>
    <p:sldId id="312"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48F8CB-16C7-5F46-93F4-A0AAAF745BBE}">
          <p14:sldIdLst>
            <p14:sldId id="256"/>
            <p14:sldId id="327"/>
            <p14:sldId id="324"/>
            <p14:sldId id="257"/>
            <p14:sldId id="334"/>
            <p14:sldId id="265"/>
            <p14:sldId id="266"/>
            <p14:sldId id="341"/>
            <p14:sldId id="314"/>
            <p14:sldId id="269"/>
            <p14:sldId id="315"/>
            <p14:sldId id="270"/>
            <p14:sldId id="316"/>
            <p14:sldId id="271"/>
            <p14:sldId id="273"/>
            <p14:sldId id="293"/>
            <p14:sldId id="272"/>
            <p14:sldId id="268"/>
            <p14:sldId id="274"/>
            <p14:sldId id="275"/>
            <p14:sldId id="295"/>
            <p14:sldId id="343"/>
            <p14:sldId id="294"/>
            <p14:sldId id="296"/>
            <p14:sldId id="276"/>
            <p14:sldId id="345"/>
            <p14:sldId id="344"/>
            <p14:sldId id="347"/>
            <p14:sldId id="335"/>
            <p14:sldId id="278"/>
            <p14:sldId id="318"/>
            <p14:sldId id="297"/>
            <p14:sldId id="319"/>
            <p14:sldId id="298"/>
            <p14:sldId id="299"/>
            <p14:sldId id="321"/>
            <p14:sldId id="307"/>
            <p14:sldId id="308"/>
            <p14:sldId id="309"/>
            <p14:sldId id="310"/>
            <p14:sldId id="301"/>
            <p14:sldId id="328"/>
            <p14:sldId id="322"/>
            <p14:sldId id="300"/>
            <p14:sldId id="279"/>
            <p14:sldId id="311"/>
            <p14:sldId id="280"/>
            <p14:sldId id="281"/>
            <p14:sldId id="302"/>
            <p14:sldId id="329"/>
            <p14:sldId id="303"/>
            <p14:sldId id="330"/>
            <p14:sldId id="304"/>
            <p14:sldId id="331"/>
            <p14:sldId id="305"/>
            <p14:sldId id="332"/>
            <p14:sldId id="282"/>
            <p14:sldId id="283"/>
            <p14:sldId id="284"/>
            <p14:sldId id="285"/>
            <p14:sldId id="286"/>
            <p14:sldId id="288"/>
            <p14:sldId id="346"/>
            <p14:sldId id="289"/>
            <p14:sldId id="287"/>
            <p14:sldId id="336"/>
            <p14:sldId id="291"/>
            <p14:sldId id="292"/>
            <p14:sldId id="306"/>
            <p14:sldId id="31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90014E-00EA-F9D5-823C-A32FF1CBF0B9}" name="Ryan Cheley" initials="RC" userId="3abd06468913f66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5"/>
    <p:restoredTop sz="62472"/>
  </p:normalViewPr>
  <p:slideViewPr>
    <p:cSldViewPr snapToGrid="0">
      <p:cViewPr varScale="1">
        <p:scale>
          <a:sx n="95" d="100"/>
          <a:sy n="95" d="100"/>
        </p:scale>
        <p:origin x="9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omments/modernComment_118_44C8EDC5.xml><?xml version="1.0" encoding="utf-8"?>
<p188:cmLst xmlns:a="http://schemas.openxmlformats.org/drawingml/2006/main" xmlns:r="http://schemas.openxmlformats.org/officeDocument/2006/relationships" xmlns:p188="http://schemas.microsoft.com/office/powerpoint/2018/8/main">
  <p188:cm id="{E1A2C60F-BBD3-FB47-84DF-9999C6DF253A}" authorId="{E190014E-00EA-F9D5-823C-A32FF1CBF0B9}" created="2023-09-02T16:39:55.648">
    <pc:sldMkLst xmlns:pc="http://schemas.microsoft.com/office/powerpoint/2013/main/command">
      <pc:docMk/>
      <pc:sldMk cId="1154018757" sldId="280"/>
    </pc:sldMkLst>
    <p188:txBody>
      <a:bodyPr/>
      <a:lstStyle/>
      <a:p>
        <a:r>
          <a:rPr lang="en-US"/>
          <a:t>Add an example of 2 steps forward one step back</a:t>
        </a:r>
      </a:p>
    </p188:txBody>
  </p188:cm>
</p188:cmLst>
</file>

<file path=ppt/comments/modernComment_136_581BCBEF.xml><?xml version="1.0" encoding="utf-8"?>
<p188:cmLst xmlns:a="http://schemas.openxmlformats.org/drawingml/2006/main" xmlns:r="http://schemas.openxmlformats.org/officeDocument/2006/relationships" xmlns:p188="http://schemas.microsoft.com/office/powerpoint/2018/8/main">
  <p188:cm id="{9CA2FFB0-4621-634E-9ACE-5AD2B4FB159A}" authorId="{E190014E-00EA-F9D5-823C-A32FF1CBF0B9}" created="2023-08-19T15:19:52.723">
    <pc:sldMkLst xmlns:pc="http://schemas.microsoft.com/office/powerpoint/2013/main/command">
      <pc:docMk/>
      <pc:sldMk cId="1478216687" sldId="310"/>
    </pc:sldMkLst>
    <p188:replyLst>
      <p188:reply id="{7C50ECBA-DB2E-0146-B152-1A540ADC80C7}" authorId="{E190014E-00EA-F9D5-823C-A32FF1CBF0B9}" created="2023-09-02T16:35:18.098">
        <p188:txBody>
          <a:bodyPr/>
          <a:lstStyle/>
          <a:p>
            <a:r>
              <a:rPr lang="en-US"/>
              <a:t>Actually, I am going to add some styling to fake the comments in Trac</a:t>
            </a:r>
          </a:p>
        </p188:txBody>
      </p188:reply>
    </p188:replyLst>
    <p188:txBody>
      <a:bodyPr/>
      <a:lstStyle/>
      <a:p>
        <a:r>
          <a:rPr lang="en-US"/>
          <a:t>This screenshot needs to have fewer comments on it so as to only have the context of what you’re talking about</a:t>
        </a:r>
      </a:p>
    </p188:txBody>
  </p188:cm>
</p188:cmLst>
</file>

<file path=ppt/comments/modernComment_137_FDDC7A32.xml><?xml version="1.0" encoding="utf-8"?>
<p188:cmLst xmlns:a="http://schemas.openxmlformats.org/drawingml/2006/main" xmlns:r="http://schemas.openxmlformats.org/officeDocument/2006/relationships" xmlns:p188="http://schemas.microsoft.com/office/powerpoint/2018/8/main">
  <p188:cm id="{CAECCE11-40A1-F14B-AAB5-C999D84951B6}" authorId="{E190014E-00EA-F9D5-823C-A32FF1CBF0B9}" created="2023-09-02T16:38:11.522">
    <ac:deMkLst xmlns:ac="http://schemas.microsoft.com/office/drawing/2013/main/command">
      <pc:docMk xmlns:pc="http://schemas.microsoft.com/office/powerpoint/2013/main/command"/>
      <pc:sldMk xmlns:pc="http://schemas.microsoft.com/office/powerpoint/2013/main/command" cId="4259084850" sldId="311"/>
      <ac:picMk id="4" creationId="{55EF8683-7A9F-0CD5-0DDB-ABF75F5C890F}"/>
    </ac:deMkLst>
    <p188:txBody>
      <a:bodyPr/>
      <a:lstStyle/>
      <a:p>
        <a:r>
          <a:rPr lang="en-US"/>
          <a:t>Trim the front and end of this short video and maybe speed it up to only take about 3 - 4 seconds</a:t>
        </a:r>
      </a:p>
    </p188:txBody>
  </p188:cm>
</p188:cmLst>
</file>

<file path=ppt/comments/modernComment_13A_9D185DA7.xml><?xml version="1.0" encoding="utf-8"?>
<p188:cmLst xmlns:a="http://schemas.openxmlformats.org/drawingml/2006/main" xmlns:r="http://schemas.openxmlformats.org/officeDocument/2006/relationships" xmlns:p188="http://schemas.microsoft.com/office/powerpoint/2018/8/main">
  <p188:cm id="{55B742B6-B936-AF4C-A27B-7DD70C24DBED}" authorId="{E190014E-00EA-F9D5-823C-A32FF1CBF0B9}" created="2023-08-26T15:38:34.742">
    <pc:sldMkLst xmlns:pc="http://schemas.microsoft.com/office/powerpoint/2013/main/command">
      <pc:docMk/>
      <pc:sldMk cId="2635619751" sldId="314"/>
    </pc:sldMkLst>
    <p188:txBody>
      <a:bodyPr/>
      <a:lstStyle/>
      <a:p>
        <a:r>
          <a:rPr lang="en-US"/>
          <a:t>Zoom in on the owner and status change as that’s the important piece</a:t>
        </a:r>
      </a:p>
    </p188:txBody>
  </p188:cm>
</p188:cmLst>
</file>

<file path=ppt/comments/modernComment_13C_24D99A2F.xml><?xml version="1.0" encoding="utf-8"?>
<p188:cmLst xmlns:a="http://schemas.openxmlformats.org/drawingml/2006/main" xmlns:r="http://schemas.openxmlformats.org/officeDocument/2006/relationships" xmlns:p188="http://schemas.microsoft.com/office/powerpoint/2018/8/main">
  <p188:cm id="{D0C54305-BD48-464B-8832-248E0CC6F814}" authorId="{E190014E-00EA-F9D5-823C-A32FF1CBF0B9}" created="2023-08-26T15:40:41.856">
    <pc:sldMkLst xmlns:pc="http://schemas.microsoft.com/office/powerpoint/2013/main/command">
      <pc:docMk/>
      <pc:sldMk cId="618240559" sldId="316"/>
    </pc:sldMkLst>
    <p188:txBody>
      <a:bodyPr/>
      <a:lstStyle/>
      <a:p>
        <a:r>
          <a:rPr lang="en-US"/>
          <a:t>Remove screenshot and just have the comment</a:t>
        </a:r>
      </a:p>
    </p188:txBody>
  </p188:cm>
</p188:cmLst>
</file>

<file path=ppt/comments/modernComment_142_E55A7084.xml><?xml version="1.0" encoding="utf-8"?>
<p188:cmLst xmlns:a="http://schemas.openxmlformats.org/drawingml/2006/main" xmlns:r="http://schemas.openxmlformats.org/officeDocument/2006/relationships" xmlns:p188="http://schemas.microsoft.com/office/powerpoint/2018/8/main">
  <p188:cm id="{1735EE4B-D879-7B49-AB47-DBEF64618A5E}" authorId="{E190014E-00EA-F9D5-823C-A32FF1CBF0B9}" status="resolved" created="2023-08-19T15:20:31.896" complete="100000">
    <pc:sldMkLst xmlns:pc="http://schemas.microsoft.com/office/powerpoint/2013/main/command">
      <pc:docMk/>
      <pc:sldMk cId="3847909508" sldId="322"/>
    </pc:sldMkLst>
    <p188:replyLst>
      <p188:reply id="{3CB2E2B2-9759-D940-947F-A7261E3C6B60}" authorId="{E190014E-00EA-F9D5-823C-A32FF1CBF0B9}" created="2023-09-02T16:35:25.425">
        <p188:txBody>
          <a:bodyPr/>
          <a:lstStyle/>
          <a:p>
            <a:r>
              <a:rPr lang="en-US"/>
              <a:t>supports_paramstyle_pyformat</a:t>
            </a:r>
          </a:p>
        </p188:txBody>
      </p188:reply>
    </p188:replyLst>
    <p188:txBody>
      <a:bodyPr/>
      <a:lstStyle/>
      <a:p>
        <a:r>
          <a:rPr lang="en-US"/>
          <a:t>Which flag? </a:t>
        </a:r>
      </a:p>
    </p188:txBody>
  </p188:cm>
</p188:cmLst>
</file>

<file path=ppt/comments/modernComment_14C_A6D56947.xml><?xml version="1.0" encoding="utf-8"?>
<p188:cmLst xmlns:a="http://schemas.openxmlformats.org/drawingml/2006/main" xmlns:r="http://schemas.openxmlformats.org/officeDocument/2006/relationships" xmlns:p188="http://schemas.microsoft.com/office/powerpoint/2018/8/main">
  <p188:cm id="{32CE064F-5FE0-3E40-9CD0-89EB5BAE668D}" authorId="{E190014E-00EA-F9D5-823C-A32FF1CBF0B9}" created="2023-09-02T16:44:47.648">
    <pc:sldMkLst xmlns:pc="http://schemas.microsoft.com/office/powerpoint/2013/main/command">
      <pc:docMk/>
      <pc:sldMk cId="2799003975" sldId="332"/>
    </pc:sldMkLst>
    <p188:txBody>
      <a:bodyPr/>
      <a:lstStyle/>
      <a:p>
        <a:r>
          <a:rPr lang="en-US"/>
          <a:t>Add example of simplified comments</a:t>
        </a:r>
      </a:p>
    </p188:txBody>
  </p188:cm>
</p188:cmLst>
</file>

<file path=ppt/comments/modernComment_14F_5D789FA3.xml><?xml version="1.0" encoding="utf-8"?>
<p188:cmLst xmlns:a="http://schemas.openxmlformats.org/drawingml/2006/main" xmlns:r="http://schemas.openxmlformats.org/officeDocument/2006/relationships" xmlns:p188="http://schemas.microsoft.com/office/powerpoint/2018/8/main">
  <p188:cm id="{B628E22A-6D02-D34B-BB00-E58E3C29FE8F}" authorId="{E190014E-00EA-F9D5-823C-A32FF1CBF0B9}" status="resolved" created="2023-08-26T15:45:30.469" complete="100000">
    <pc:sldMkLst xmlns:pc="http://schemas.microsoft.com/office/powerpoint/2013/main/command">
      <pc:docMk/>
      <pc:sldMk cId="1568186275" sldId="335"/>
    </pc:sldMkLst>
    <p188:txBody>
      <a:bodyPr/>
      <a:lstStyle/>
      <a:p>
        <a:r>
          <a:rPr lang="en-US"/>
          <a:t>Fill out this slide with top 3 take aways from Carlton’s talk</a:t>
        </a:r>
      </a:p>
    </p188:txBody>
  </p188:cm>
</p188:cmLst>
</file>

<file path=ppt/comments/modernComment_150_518E6064.xml><?xml version="1.0" encoding="utf-8"?>
<p188:cmLst xmlns:a="http://schemas.openxmlformats.org/drawingml/2006/main" xmlns:r="http://schemas.openxmlformats.org/officeDocument/2006/relationships" xmlns:p188="http://schemas.microsoft.com/office/powerpoint/2018/8/main">
  <p188:cm id="{498A631F-201C-4E4D-B605-2CD524C3A89F}" authorId="{E190014E-00EA-F9D5-823C-A32FF1CBF0B9}" created="2023-08-26T15:48:21.248">
    <pc:sldMkLst xmlns:pc="http://schemas.microsoft.com/office/powerpoint/2013/main/command">
      <pc:docMk/>
      <pc:sldMk cId="1368285284" sldId="336"/>
    </pc:sldMkLst>
    <p188:txBody>
      <a:bodyPr/>
      <a:lstStyle/>
      <a:p>
        <a:r>
          <a:rPr lang="en-US"/>
          <a:t>How many tickets have you closed in Django since this? In other OSS?</a:t>
        </a:r>
      </a:p>
    </p188:txBody>
  </p188:cm>
</p188:cmLst>
</file>

<file path=ppt/comments/modernComment_15B_4EC6402C.xml><?xml version="1.0" encoding="utf-8"?>
<p188:cmLst xmlns:a="http://schemas.openxmlformats.org/drawingml/2006/main" xmlns:r="http://schemas.openxmlformats.org/officeDocument/2006/relationships" xmlns:p188="http://schemas.microsoft.com/office/powerpoint/2018/8/main">
  <p188:cm id="{1EE6A0BF-6D00-9540-B5F8-12DD823C5C1F}" authorId="{E190014E-00EA-F9D5-823C-A32FF1CBF0B9}" created="2023-09-02T19:45:55.703">
    <pc:sldMkLst xmlns:pc="http://schemas.microsoft.com/office/powerpoint/2013/main/command">
      <pc:docMk/>
      <pc:sldMk cId="1321615404" sldId="347"/>
    </pc:sldMkLst>
    <p188:txBody>
      <a:bodyPr/>
      <a:lstStyle/>
      <a:p>
        <a:r>
          <a:rPr lang="en-US"/>
          <a:t>Blur out everything but the comment on world’s expert</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6T15:18:26.269"/>
    </inkml:context>
    <inkml:brush xml:id="br0">
      <inkml:brushProperty name="width" value="0.05" units="cm"/>
      <inkml:brushProperty name="height" value="0.05" units="cm"/>
    </inkml:brush>
  </inkml:definitions>
  <inkml:trace contextRef="#ctx0" brushRef="#br0">1 0 24575,'12'0'0,"1"0"0,7 0 0,-5 0 0,21 0 0,-20 0 0,21 0 0,-23 0 0,7 0 0,-1 0 0,2 0 0,8 0 0,-8 0 0,14 0 0,-13 0 0,15 0 0,9 0 0,-5 0 0,16 0 0,-10 0 0,9 0 0,14 0 0,2 0 0,8 0 0,0 0 0,2 0 0,-1 0 0,10 0 0,-29 0 0,15 0 0,-27 0 0,6 0 0,-17 0 0,7 0 0,-17 0 0,16 0 0,-14 0 0,13 0 0,-5 0 0,-1 0 0,8 0 0,-7 0 0,8 0 0,9 0 0,-8 0 0,9 0 0,1 0 0,-10 0 0,9 0 0,-10 0 0,-1 0 0,3 0 0,-12 0 0,9 0 0,-16 0 0,6 0 0,-8 0 0,-6 0 0,5 0 0,-15 0 0,8 0 0,-7 0 0,-1 0 0,0 0 0,0 0 0,8 0 0,-6 0 0,12 0 0,-12 0 0,4 0 0,2 0 0,-6 0 0,6 0 0,-8 0 0,0 0 0,-1 0 0,0 0 0,1 0 0,-7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BE35A-6853-884F-B056-9F44A3663F3A}" type="datetimeFigureOut">
              <a:rPr lang="en-US" smtClean="0"/>
              <a:t>9/2/23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05CD6-096C-EA40-9B31-0FFB08AC29C0}" type="slidenum">
              <a:rPr lang="en-US" smtClean="0"/>
              <a:t>‹#›</a:t>
            </a:fld>
            <a:endParaRPr lang="en-US"/>
          </a:p>
        </p:txBody>
      </p:sp>
    </p:spTree>
    <p:extLst>
      <p:ext uri="{BB962C8B-B14F-4D97-AF65-F5344CB8AC3E}">
        <p14:creationId xmlns:p14="http://schemas.microsoft.com/office/powerpoint/2010/main" val="2094515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github.com/ryancheley/public-notes/issues/1#issuecomment-1296297381"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github.com/django/django/pull/16243#user-content-fn-1-f29b63f2b5dfde0561f53b12943cb1c2"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a:t>
            </a:fld>
            <a:endParaRPr lang="en-US"/>
          </a:p>
        </p:txBody>
      </p:sp>
    </p:spTree>
    <p:extLst>
      <p:ext uri="{BB962C8B-B14F-4D97-AF65-F5344CB8AC3E}">
        <p14:creationId xmlns:p14="http://schemas.microsoft.com/office/powerpoint/2010/main" val="34807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Reviewing the Ticket</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time reviewing the ticket and then speaking with Simon Charette about it. It seemed as though it wasn't a problem anymore</a:t>
            </a:r>
          </a:p>
        </p:txBody>
      </p:sp>
      <p:sp>
        <p:nvSpPr>
          <p:cNvPr id="4" name="Slide Number Placeholder 3"/>
          <p:cNvSpPr>
            <a:spLocks noGrp="1"/>
          </p:cNvSpPr>
          <p:nvPr>
            <p:ph type="sldNum" sz="quarter" idx="5"/>
          </p:nvPr>
        </p:nvSpPr>
        <p:spPr/>
        <p:txBody>
          <a:bodyPr/>
          <a:lstStyle/>
          <a:p>
            <a:fld id="{5B105CD6-096C-EA40-9B31-0FFB08AC29C0}" type="slidenum">
              <a:rPr lang="en-US" smtClean="0"/>
              <a:t>10</a:t>
            </a:fld>
            <a:endParaRPr lang="en-US"/>
          </a:p>
        </p:txBody>
      </p:sp>
    </p:spTree>
    <p:extLst>
      <p:ext uri="{BB962C8B-B14F-4D97-AF65-F5344CB8AC3E}">
        <p14:creationId xmlns:p14="http://schemas.microsoft.com/office/powerpoint/2010/main" val="1746405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 added a comment to the ticket </a:t>
            </a:r>
          </a:p>
        </p:txBody>
      </p:sp>
      <p:sp>
        <p:nvSpPr>
          <p:cNvPr id="4" name="Slide Number Placeholder 3"/>
          <p:cNvSpPr>
            <a:spLocks noGrp="1"/>
          </p:cNvSpPr>
          <p:nvPr>
            <p:ph type="sldNum" sz="quarter" idx="5"/>
          </p:nvPr>
        </p:nvSpPr>
        <p:spPr/>
        <p:txBody>
          <a:bodyPr/>
          <a:lstStyle/>
          <a:p>
            <a:fld id="{5B105CD6-096C-EA40-9B31-0FFB08AC29C0}" type="slidenum">
              <a:rPr lang="en-US" smtClean="0"/>
              <a:t>11</a:t>
            </a:fld>
            <a:endParaRPr lang="en-US"/>
          </a:p>
        </p:txBody>
      </p:sp>
    </p:spTree>
    <p:extLst>
      <p:ext uri="{BB962C8B-B14F-4D97-AF65-F5344CB8AC3E}">
        <p14:creationId xmlns:p14="http://schemas.microsoft.com/office/powerpoint/2010/main" val="1137010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Marking the Ticket as Done!</a:t>
            </a:r>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a:t>
            </a:fld>
            <a:endParaRPr lang="en-US"/>
          </a:p>
        </p:txBody>
      </p:sp>
    </p:spTree>
    <p:extLst>
      <p:ext uri="{BB962C8B-B14F-4D97-AF65-F5344CB8AC3E}">
        <p14:creationId xmlns:p14="http://schemas.microsoft.com/office/powerpoint/2010/main" val="661108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comment on the issue thanking me for working on the ticket … the original reporter for the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13</a:t>
            </a:fld>
            <a:endParaRPr lang="en-US"/>
          </a:p>
        </p:txBody>
      </p:sp>
    </p:spTree>
    <p:extLst>
      <p:ext uri="{BB962C8B-B14F-4D97-AF65-F5344CB8AC3E}">
        <p14:creationId xmlns:p14="http://schemas.microsoft.com/office/powerpoint/2010/main" val="261938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so excited that I let the world know about it on the bird site</a:t>
            </a:r>
          </a:p>
        </p:txBody>
      </p:sp>
      <p:sp>
        <p:nvSpPr>
          <p:cNvPr id="4" name="Slide Number Placeholder 3"/>
          <p:cNvSpPr>
            <a:spLocks noGrp="1"/>
          </p:cNvSpPr>
          <p:nvPr>
            <p:ph type="sldNum" sz="quarter" idx="5"/>
          </p:nvPr>
        </p:nvSpPr>
        <p:spPr/>
        <p:txBody>
          <a:bodyPr/>
          <a:lstStyle/>
          <a:p>
            <a:fld id="{5B105CD6-096C-EA40-9B31-0FFB08AC29C0}" type="slidenum">
              <a:rPr lang="en-US" smtClean="0"/>
              <a:t>14</a:t>
            </a:fld>
            <a:endParaRPr lang="en-US"/>
          </a:p>
        </p:txBody>
      </p:sp>
    </p:spTree>
    <p:extLst>
      <p:ext uri="{BB962C8B-B14F-4D97-AF65-F5344CB8AC3E}">
        <p14:creationId xmlns:p14="http://schemas.microsoft.com/office/powerpoint/2010/main" val="2664461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spent the rest of my time at the sprints working on other non-ORM related tickets in other Django related projects</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And I headed home having been able to fix a bug in the ORM!!!!</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t>
            </a: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15</a:t>
            </a:fld>
            <a:endParaRPr lang="en-US"/>
          </a:p>
        </p:txBody>
      </p:sp>
    </p:spTree>
    <p:extLst>
      <p:ext uri="{BB962C8B-B14F-4D97-AF65-F5344CB8AC3E}">
        <p14:creationId xmlns:p14="http://schemas.microsoft.com/office/powerpoint/2010/main" val="929216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And I felt *really* good about this</a:t>
            </a:r>
          </a:p>
        </p:txBody>
      </p:sp>
      <p:sp>
        <p:nvSpPr>
          <p:cNvPr id="4" name="Slide Number Placeholder 3"/>
          <p:cNvSpPr>
            <a:spLocks noGrp="1"/>
          </p:cNvSpPr>
          <p:nvPr>
            <p:ph type="sldNum" sz="quarter" idx="5"/>
          </p:nvPr>
        </p:nvSpPr>
        <p:spPr/>
        <p:txBody>
          <a:bodyPr/>
          <a:lstStyle/>
          <a:p>
            <a:fld id="{5B105CD6-096C-EA40-9B31-0FFB08AC29C0}" type="slidenum">
              <a:rPr lang="en-US" smtClean="0"/>
              <a:t>16</a:t>
            </a:fld>
            <a:endParaRPr lang="en-US"/>
          </a:p>
        </p:txBody>
      </p:sp>
    </p:spTree>
    <p:extLst>
      <p:ext uri="{BB962C8B-B14F-4D97-AF65-F5344CB8AC3E}">
        <p14:creationId xmlns:p14="http://schemas.microsoft.com/office/powerpoint/2010/main" val="3292243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17</a:t>
            </a:fld>
            <a:endParaRPr lang="en-US"/>
          </a:p>
        </p:txBody>
      </p:sp>
    </p:spTree>
    <p:extLst>
      <p:ext uri="{BB962C8B-B14F-4D97-AF65-F5344CB8AC3E}">
        <p14:creationId xmlns:p14="http://schemas.microsoft.com/office/powerpoint/2010/main" val="1525648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Shai Berger is a member of the Django Security team</a:t>
            </a:r>
          </a:p>
        </p:txBody>
      </p:sp>
      <p:sp>
        <p:nvSpPr>
          <p:cNvPr id="4" name="Slide Number Placeholder 3"/>
          <p:cNvSpPr>
            <a:spLocks noGrp="1"/>
          </p:cNvSpPr>
          <p:nvPr>
            <p:ph type="sldNum" sz="quarter" idx="5"/>
          </p:nvPr>
        </p:nvSpPr>
        <p:spPr/>
        <p:txBody>
          <a:bodyPr/>
          <a:lstStyle/>
          <a:p>
            <a:fld id="{5B105CD6-096C-EA40-9B31-0FFB08AC29C0}" type="slidenum">
              <a:rPr lang="en-US" smtClean="0"/>
              <a:t>18</a:t>
            </a:fld>
            <a:endParaRPr lang="en-US"/>
          </a:p>
        </p:txBody>
      </p:sp>
    </p:spTree>
    <p:extLst>
      <p:ext uri="{BB962C8B-B14F-4D97-AF65-F5344CB8AC3E}">
        <p14:creationId xmlns:p14="http://schemas.microsoft.com/office/powerpoint/2010/main" val="2183593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Oh No!</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was faced with two potential choices:</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19</a:t>
            </a:fld>
            <a:endParaRPr lang="en-US"/>
          </a:p>
        </p:txBody>
      </p:sp>
    </p:spTree>
    <p:extLst>
      <p:ext uri="{BB962C8B-B14F-4D97-AF65-F5344CB8AC3E}">
        <p14:creationId xmlns:p14="http://schemas.microsoft.com/office/powerpoint/2010/main" val="1049416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people are attending their first </a:t>
            </a:r>
            <a:r>
              <a:rPr lang="en-US" dirty="0" err="1"/>
              <a:t>DjangoCon</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2</a:t>
            </a:fld>
            <a:endParaRPr lang="en-US"/>
          </a:p>
        </p:txBody>
      </p:sp>
    </p:spTree>
    <p:extLst>
      <p:ext uri="{BB962C8B-B14F-4D97-AF65-F5344CB8AC3E}">
        <p14:creationId xmlns:p14="http://schemas.microsoft.com/office/powerpoint/2010/main" val="769197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Ignore the bug. It had been a bug for YEARS … it was opened on January 19, 2009 (13 YEARS!!!!) and didn’t seem to have caused any MAJOR issues</a:t>
            </a:r>
          </a:p>
        </p:txBody>
      </p:sp>
      <p:sp>
        <p:nvSpPr>
          <p:cNvPr id="4" name="Slide Number Placeholder 3"/>
          <p:cNvSpPr>
            <a:spLocks noGrp="1"/>
          </p:cNvSpPr>
          <p:nvPr>
            <p:ph type="sldNum" sz="quarter" idx="5"/>
          </p:nvPr>
        </p:nvSpPr>
        <p:spPr/>
        <p:txBody>
          <a:bodyPr/>
          <a:lstStyle/>
          <a:p>
            <a:fld id="{5B105CD6-096C-EA40-9B31-0FFB08AC29C0}" type="slidenum">
              <a:rPr lang="en-US" smtClean="0"/>
              <a:t>20</a:t>
            </a:fld>
            <a:endParaRPr lang="en-US"/>
          </a:p>
        </p:txBody>
      </p:sp>
    </p:spTree>
    <p:extLst>
      <p:ext uri="{BB962C8B-B14F-4D97-AF65-F5344CB8AC3E}">
        <p14:creationId xmlns:p14="http://schemas.microsoft.com/office/powerpoint/2010/main" val="2897260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Fix </a:t>
            </a:r>
          </a:p>
          <a:p>
            <a:pPr marL="0" indent="0">
              <a:buFontTx/>
              <a:buNone/>
            </a:pPr>
            <a:endParaRPr lang="en-US" b="0" dirty="0">
              <a:solidFill>
                <a:srgbClr val="CCCCCC"/>
              </a:solidFill>
              <a:effectLst/>
              <a:latin typeface="Inconsolata NF Regular" pitchFamily="49" charset="77"/>
            </a:endParaRPr>
          </a:p>
          <a:p>
            <a:pPr marL="0" indent="0">
              <a:buFontTx/>
              <a:buNone/>
            </a:pPr>
            <a:r>
              <a:rPr lang="en-US" b="0" dirty="0">
                <a:solidFill>
                  <a:srgbClr val="CCCCCC"/>
                </a:solidFill>
                <a:effectLst/>
                <a:latin typeface="Inconsolata NF Regular" pitchFamily="49" charset="77"/>
              </a:rPr>
              <a:t>Try to work it on my “own”</a:t>
            </a:r>
          </a:p>
        </p:txBody>
      </p:sp>
      <p:sp>
        <p:nvSpPr>
          <p:cNvPr id="4" name="Slide Number Placeholder 3"/>
          <p:cNvSpPr>
            <a:spLocks noGrp="1"/>
          </p:cNvSpPr>
          <p:nvPr>
            <p:ph type="sldNum" sz="quarter" idx="5"/>
          </p:nvPr>
        </p:nvSpPr>
        <p:spPr/>
        <p:txBody>
          <a:bodyPr/>
          <a:lstStyle/>
          <a:p>
            <a:fld id="{5B105CD6-096C-EA40-9B31-0FFB08AC29C0}" type="slidenum">
              <a:rPr lang="en-US" smtClean="0"/>
              <a:t>21</a:t>
            </a:fld>
            <a:endParaRPr lang="en-US"/>
          </a:p>
        </p:txBody>
      </p:sp>
    </p:spTree>
    <p:extLst>
      <p:ext uri="{BB962C8B-B14F-4D97-AF65-F5344CB8AC3E}">
        <p14:creationId xmlns:p14="http://schemas.microsoft.com/office/powerpoint/2010/main" val="548383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also had lots of feelings surrounding the discovery of the bug still existing</a:t>
            </a:r>
          </a:p>
        </p:txBody>
      </p:sp>
      <p:sp>
        <p:nvSpPr>
          <p:cNvPr id="4" name="Slide Number Placeholder 3"/>
          <p:cNvSpPr>
            <a:spLocks noGrp="1"/>
          </p:cNvSpPr>
          <p:nvPr>
            <p:ph type="sldNum" sz="quarter" idx="5"/>
          </p:nvPr>
        </p:nvSpPr>
        <p:spPr/>
        <p:txBody>
          <a:bodyPr/>
          <a:lstStyle/>
          <a:p>
            <a:fld id="{5B105CD6-096C-EA40-9B31-0FFB08AC29C0}" type="slidenum">
              <a:rPr lang="en-US" smtClean="0"/>
              <a:t>22</a:t>
            </a:fld>
            <a:endParaRPr lang="en-US"/>
          </a:p>
        </p:txBody>
      </p:sp>
    </p:spTree>
    <p:extLst>
      <p:ext uri="{BB962C8B-B14F-4D97-AF65-F5344CB8AC3E}">
        <p14:creationId xmlns:p14="http://schemas.microsoft.com/office/powerpoint/2010/main" val="1627302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Embarrassed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declared it fixed on the Bird Site</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people 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2022 ASK ME HOW I DID IT!</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23</a:t>
            </a:fld>
            <a:endParaRPr lang="en-US"/>
          </a:p>
        </p:txBody>
      </p:sp>
    </p:spTree>
    <p:extLst>
      <p:ext uri="{BB962C8B-B14F-4D97-AF65-F5344CB8AC3E}">
        <p14:creationId xmlns:p14="http://schemas.microsoft.com/office/powerpoint/2010/main" val="162136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Disappointed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felt like I let people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felt like I let *myself* down</a:t>
            </a:r>
          </a:p>
        </p:txBody>
      </p:sp>
      <p:sp>
        <p:nvSpPr>
          <p:cNvPr id="4" name="Slide Number Placeholder 3"/>
          <p:cNvSpPr>
            <a:spLocks noGrp="1"/>
          </p:cNvSpPr>
          <p:nvPr>
            <p:ph type="sldNum" sz="quarter" idx="5"/>
          </p:nvPr>
        </p:nvSpPr>
        <p:spPr/>
        <p:txBody>
          <a:bodyPr/>
          <a:lstStyle/>
          <a:p>
            <a:fld id="{5B105CD6-096C-EA40-9B31-0FFB08AC29C0}" type="slidenum">
              <a:rPr lang="en-US" smtClean="0"/>
              <a:t>24</a:t>
            </a:fld>
            <a:endParaRPr lang="en-US"/>
          </a:p>
        </p:txBody>
      </p:sp>
    </p:spTree>
    <p:extLst>
      <p:ext uri="{BB962C8B-B14F-4D97-AF65-F5344CB8AC3E}">
        <p14:creationId xmlns:p14="http://schemas.microsoft.com/office/powerpoint/2010/main" val="892402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Fear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Imposter Syndrome – Can I work on this on “my own”</a:t>
            </a:r>
          </a:p>
          <a:p>
            <a:endParaRPr lang="en-US" b="0" dirty="0">
              <a:solidFill>
                <a:srgbClr val="CCCCCC"/>
              </a:solidFill>
              <a:effectLst/>
              <a:latin typeface="Inconsolata NF Regular" pitchFamily="49" charset="77"/>
            </a:endParaRPr>
          </a:p>
          <a:p>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25</a:t>
            </a:fld>
            <a:endParaRPr lang="en-US"/>
          </a:p>
        </p:txBody>
      </p:sp>
    </p:spTree>
    <p:extLst>
      <p:ext uri="{BB962C8B-B14F-4D97-AF65-F5344CB8AC3E}">
        <p14:creationId xmlns:p14="http://schemas.microsoft.com/office/powerpoint/2010/main" val="4130675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Because of a talk that Carlton Gibson gave 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2018 “Your Framework Needs You”, I decided to give it a shot, even though I would be </a:t>
            </a:r>
            <a:r>
              <a:rPr lang="en-US" b="1" u="sng" dirty="0">
                <a:solidFill>
                  <a:srgbClr val="CCCCCC"/>
                </a:solidFill>
                <a:effectLst/>
                <a:latin typeface="Inconsolata NF Regular" pitchFamily="49" charset="77"/>
              </a:rPr>
              <a:t>on my own</a:t>
            </a:r>
            <a:r>
              <a:rPr lang="en-US" b="0" dirty="0">
                <a:solidFill>
                  <a:srgbClr val="CCCCCC"/>
                </a:solidFill>
                <a:effectLst/>
                <a:latin typeface="Inconsolata NF Regular" pitchFamily="49" charset="77"/>
              </a:rPr>
              <a:t> mostly</a:t>
            </a:r>
          </a:p>
        </p:txBody>
      </p:sp>
      <p:sp>
        <p:nvSpPr>
          <p:cNvPr id="4" name="Slide Number Placeholder 3"/>
          <p:cNvSpPr>
            <a:spLocks noGrp="1"/>
          </p:cNvSpPr>
          <p:nvPr>
            <p:ph type="sldNum" sz="quarter" idx="5"/>
          </p:nvPr>
        </p:nvSpPr>
        <p:spPr/>
        <p:txBody>
          <a:bodyPr/>
          <a:lstStyle/>
          <a:p>
            <a:fld id="{5B105CD6-096C-EA40-9B31-0FFB08AC29C0}" type="slidenum">
              <a:rPr lang="en-US" smtClean="0"/>
              <a:t>26</a:t>
            </a:fld>
            <a:endParaRPr lang="en-US"/>
          </a:p>
        </p:txBody>
      </p:sp>
    </p:spTree>
    <p:extLst>
      <p:ext uri="{BB962C8B-B14F-4D97-AF65-F5344CB8AC3E}">
        <p14:creationId xmlns:p14="http://schemas.microsoft.com/office/powerpoint/2010/main" val="206653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top 3 points from Carlton’s talk here:</a:t>
            </a:r>
          </a:p>
          <a:p>
            <a:endParaRPr lang="en-US" dirty="0"/>
          </a:p>
          <a:p>
            <a:r>
              <a:rPr lang="en-US" dirty="0"/>
              <a:t>1. The vast majority of tickets are no harder than the work you do to solve every single day using Django</a:t>
            </a:r>
          </a:p>
          <a:p>
            <a:r>
              <a:rPr lang="en-US" dirty="0"/>
              <a:t>	2. Yes they need, time, thought, and a little bit of your love</a:t>
            </a:r>
          </a:p>
          <a:p>
            <a:r>
              <a:rPr lang="en-US" dirty="0"/>
              <a:t>	3. If you get stuck while trying to solve it you can ask for help!</a:t>
            </a:r>
          </a:p>
          <a:p>
            <a:r>
              <a:rPr lang="en-US" dirty="0"/>
              <a:t>4. The review process is hard </a:t>
            </a:r>
          </a:p>
          <a:p>
            <a:r>
              <a:rPr lang="en-US" dirty="0"/>
              <a:t>	… and everyone gets the same review process; </a:t>
            </a:r>
          </a:p>
          <a:p>
            <a:r>
              <a:rPr lang="en-US" dirty="0"/>
              <a:t>	it’s not personal</a:t>
            </a:r>
          </a:p>
          <a:p>
            <a:r>
              <a:rPr lang="en-US" dirty="0"/>
              <a:t>5. You can do it. </a:t>
            </a:r>
          </a:p>
          <a:p>
            <a:r>
              <a:rPr lang="en-US" dirty="0"/>
              <a:t>	You are qualified! </a:t>
            </a:r>
          </a:p>
          <a:p>
            <a:r>
              <a:rPr lang="en-US" dirty="0"/>
              <a:t>	If you’ve spent time working on an issue you are </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27</a:t>
            </a:fld>
            <a:endParaRPr lang="en-US"/>
          </a:p>
        </p:txBody>
      </p:sp>
    </p:spTree>
    <p:extLst>
      <p:ext uri="{BB962C8B-B14F-4D97-AF65-F5344CB8AC3E}">
        <p14:creationId xmlns:p14="http://schemas.microsoft.com/office/powerpoint/2010/main" val="4062053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top 3 points from Carlton’s talk here:</a:t>
            </a:r>
          </a:p>
          <a:p>
            <a:endParaRPr lang="en-US" dirty="0"/>
          </a:p>
          <a:p>
            <a:r>
              <a:rPr lang="en-US" dirty="0"/>
              <a:t>1. The vast majority of tickets are no harder than the work you do to solve every single day using Django</a:t>
            </a:r>
          </a:p>
          <a:p>
            <a:r>
              <a:rPr lang="en-US" dirty="0"/>
              <a:t>2. Yes they need, time, thought, and a little bit of your love</a:t>
            </a:r>
          </a:p>
          <a:p>
            <a:r>
              <a:rPr lang="en-US" dirty="0"/>
              <a:t>3. If you get stuck while trying to solve it you can ask for help!</a:t>
            </a:r>
          </a:p>
          <a:p>
            <a:r>
              <a:rPr lang="en-US" dirty="0"/>
              <a:t>4. The review process is hard … and everyone gets the same review process; it’s not personal</a:t>
            </a:r>
          </a:p>
          <a:p>
            <a:r>
              <a:rPr lang="en-US" dirty="0"/>
              <a:t>5. You can do it. You are qualified! If you’ve spent time working on an issue you are </a:t>
            </a:r>
          </a:p>
          <a:p>
            <a:r>
              <a:rPr lang="en-US" dirty="0"/>
              <a:t>6. Other repos to contribute to</a:t>
            </a:r>
          </a:p>
          <a:p>
            <a:r>
              <a:rPr lang="en-US" dirty="0"/>
              <a:t>7. Other tasks: docs, ops, security</a:t>
            </a:r>
          </a:p>
          <a:p>
            <a:r>
              <a:rPr lang="en-US" dirty="0"/>
              <a:t>8. Help smooth the on-ramp</a:t>
            </a:r>
          </a:p>
          <a:p>
            <a:r>
              <a:rPr lang="en-US" dirty="0"/>
              <a:t>9. Change needs to come from the community</a:t>
            </a:r>
          </a:p>
        </p:txBody>
      </p:sp>
      <p:sp>
        <p:nvSpPr>
          <p:cNvPr id="4" name="Slide Number Placeholder 3"/>
          <p:cNvSpPr>
            <a:spLocks noGrp="1"/>
          </p:cNvSpPr>
          <p:nvPr>
            <p:ph type="sldNum" sz="quarter" idx="5"/>
          </p:nvPr>
        </p:nvSpPr>
        <p:spPr/>
        <p:txBody>
          <a:bodyPr/>
          <a:lstStyle/>
          <a:p>
            <a:fld id="{5B105CD6-096C-EA40-9B31-0FFB08AC29C0}" type="slidenum">
              <a:rPr lang="en-US" smtClean="0"/>
              <a:t>29</a:t>
            </a:fld>
            <a:endParaRPr lang="en-US"/>
          </a:p>
        </p:txBody>
      </p:sp>
    </p:spTree>
    <p:extLst>
      <p:ext uri="{BB962C8B-B14F-4D97-AF65-F5344CB8AC3E}">
        <p14:creationId xmlns:p14="http://schemas.microsoft.com/office/powerpoint/2010/main" val="3163813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went to work on the ticket and did what most of us do when we’re assigned a Bug for work, or on a personal project</a:t>
            </a:r>
          </a:p>
        </p:txBody>
      </p:sp>
      <p:sp>
        <p:nvSpPr>
          <p:cNvPr id="4" name="Slide Number Placeholder 3"/>
          <p:cNvSpPr>
            <a:spLocks noGrp="1"/>
          </p:cNvSpPr>
          <p:nvPr>
            <p:ph type="sldNum" sz="quarter" idx="5"/>
          </p:nvPr>
        </p:nvSpPr>
        <p:spPr/>
        <p:txBody>
          <a:bodyPr/>
          <a:lstStyle/>
          <a:p>
            <a:fld id="{5B105CD6-096C-EA40-9B31-0FFB08AC29C0}" type="slidenum">
              <a:rPr lang="en-US" smtClean="0"/>
              <a:t>30</a:t>
            </a:fld>
            <a:endParaRPr lang="en-US"/>
          </a:p>
        </p:txBody>
      </p:sp>
    </p:spTree>
    <p:extLst>
      <p:ext uri="{BB962C8B-B14F-4D97-AF65-F5344CB8AC3E}">
        <p14:creationId xmlns:p14="http://schemas.microsoft.com/office/powerpoint/2010/main" val="1062657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Cheley and today I’m going to talk about my experience fixing a bug in the Django ORM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When I was 15 (in 1993) my Boy Scout troop did a trip to Mt Whitney. </a:t>
            </a:r>
          </a:p>
        </p:txBody>
      </p:sp>
      <p:sp>
        <p:nvSpPr>
          <p:cNvPr id="4" name="Slide Number Placeholder 3"/>
          <p:cNvSpPr>
            <a:spLocks noGrp="1"/>
          </p:cNvSpPr>
          <p:nvPr>
            <p:ph type="sldNum" sz="quarter" idx="5"/>
          </p:nvPr>
        </p:nvSpPr>
        <p:spPr/>
        <p:txBody>
          <a:bodyPr/>
          <a:lstStyle/>
          <a:p>
            <a:fld id="{5B105CD6-096C-EA40-9B31-0FFB08AC29C0}" type="slidenum">
              <a:rPr lang="en-US" smtClean="0"/>
              <a:t>3</a:t>
            </a:fld>
            <a:endParaRPr lang="en-US"/>
          </a:p>
        </p:txBody>
      </p:sp>
    </p:spTree>
    <p:extLst>
      <p:ext uri="{BB962C8B-B14F-4D97-AF65-F5344CB8AC3E}">
        <p14:creationId xmlns:p14="http://schemas.microsoft.com/office/powerpoint/2010/main" val="368152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Replicate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32</a:t>
            </a:fld>
            <a:endParaRPr lang="en-US"/>
          </a:p>
        </p:txBody>
      </p:sp>
    </p:spTree>
    <p:extLst>
      <p:ext uri="{BB962C8B-B14F-4D97-AF65-F5344CB8AC3E}">
        <p14:creationId xmlns:p14="http://schemas.microsoft.com/office/powerpoint/2010/main" val="1355875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rgbClr val="CCCCCC"/>
                </a:solidFill>
                <a:effectLst/>
                <a:latin typeface="Inconsolata NF Regular" pitchFamily="49" charset="77"/>
              </a:rPr>
              <a:t>Read some docs</a:t>
            </a:r>
          </a:p>
        </p:txBody>
      </p:sp>
      <p:sp>
        <p:nvSpPr>
          <p:cNvPr id="4" name="Slide Number Placeholder 3"/>
          <p:cNvSpPr>
            <a:spLocks noGrp="1"/>
          </p:cNvSpPr>
          <p:nvPr>
            <p:ph type="sldNum" sz="quarter" idx="5"/>
          </p:nvPr>
        </p:nvSpPr>
        <p:spPr/>
        <p:txBody>
          <a:bodyPr/>
          <a:lstStyle/>
          <a:p>
            <a:fld id="{5B105CD6-096C-EA40-9B31-0FFB08AC29C0}" type="slidenum">
              <a:rPr lang="en-US" smtClean="0"/>
              <a:t>34</a:t>
            </a:fld>
            <a:endParaRPr lang="en-US"/>
          </a:p>
        </p:txBody>
      </p:sp>
    </p:spTree>
    <p:extLst>
      <p:ext uri="{BB962C8B-B14F-4D97-AF65-F5344CB8AC3E}">
        <p14:creationId xmlns:p14="http://schemas.microsoft.com/office/powerpoint/2010/main" val="3253282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Write some code</a:t>
            </a:r>
          </a:p>
        </p:txBody>
      </p:sp>
      <p:sp>
        <p:nvSpPr>
          <p:cNvPr id="4" name="Slide Number Placeholder 3"/>
          <p:cNvSpPr>
            <a:spLocks noGrp="1"/>
          </p:cNvSpPr>
          <p:nvPr>
            <p:ph type="sldNum" sz="quarter" idx="5"/>
          </p:nvPr>
        </p:nvSpPr>
        <p:spPr/>
        <p:txBody>
          <a:bodyPr/>
          <a:lstStyle/>
          <a:p>
            <a:fld id="{5B105CD6-096C-EA40-9B31-0FFB08AC29C0}" type="slidenum">
              <a:rPr lang="en-US" smtClean="0"/>
              <a:t>35</a:t>
            </a:fld>
            <a:endParaRPr lang="en-US"/>
          </a:p>
        </p:txBody>
      </p:sp>
    </p:spTree>
    <p:extLst>
      <p:ext uri="{BB962C8B-B14F-4D97-AF65-F5344CB8AC3E}">
        <p14:creationId xmlns:p14="http://schemas.microsoft.com/office/powerpoint/2010/main" val="2921019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Screenshots of conversation up to </a:t>
            </a:r>
            <a:r>
              <a:rPr lang="en-US" dirty="0">
                <a:hlinkClick r:id="rId3"/>
              </a:rPr>
              <a:t>here</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36</a:t>
            </a:fld>
            <a:endParaRPr lang="en-US"/>
          </a:p>
        </p:txBody>
      </p:sp>
    </p:spTree>
    <p:extLst>
      <p:ext uri="{BB962C8B-B14F-4D97-AF65-F5344CB8AC3E}">
        <p14:creationId xmlns:p14="http://schemas.microsoft.com/office/powerpoint/2010/main" val="12097381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39</a:t>
            </a:fld>
            <a:endParaRPr lang="en-US"/>
          </a:p>
        </p:txBody>
      </p:sp>
    </p:spTree>
    <p:extLst>
      <p:ext uri="{BB962C8B-B14F-4D97-AF65-F5344CB8AC3E}">
        <p14:creationId xmlns:p14="http://schemas.microsoft.com/office/powerpoint/2010/main" val="2423371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40</a:t>
            </a:fld>
            <a:endParaRPr lang="en-US"/>
          </a:p>
        </p:txBody>
      </p:sp>
    </p:spTree>
    <p:extLst>
      <p:ext uri="{BB962C8B-B14F-4D97-AF65-F5344CB8AC3E}">
        <p14:creationId xmlns:p14="http://schemas.microsoft.com/office/powerpoint/2010/main" val="3706425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Test the code that you wrote</a:t>
            </a:r>
          </a:p>
        </p:txBody>
      </p:sp>
      <p:sp>
        <p:nvSpPr>
          <p:cNvPr id="4" name="Slide Number Placeholder 3"/>
          <p:cNvSpPr>
            <a:spLocks noGrp="1"/>
          </p:cNvSpPr>
          <p:nvPr>
            <p:ph type="sldNum" sz="quarter" idx="5"/>
          </p:nvPr>
        </p:nvSpPr>
        <p:spPr/>
        <p:txBody>
          <a:bodyPr/>
          <a:lstStyle/>
          <a:p>
            <a:fld id="{5B105CD6-096C-EA40-9B31-0FFB08AC29C0}" type="slidenum">
              <a:rPr lang="en-US" smtClean="0"/>
              <a:t>41</a:t>
            </a:fld>
            <a:endParaRPr lang="en-US"/>
          </a:p>
        </p:txBody>
      </p:sp>
    </p:spTree>
    <p:extLst>
      <p:ext uri="{BB962C8B-B14F-4D97-AF65-F5344CB8AC3E}">
        <p14:creationId xmlns:p14="http://schemas.microsoft.com/office/powerpoint/2010/main" val="1637180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42</a:t>
            </a:fld>
            <a:endParaRPr lang="en-US"/>
          </a:p>
        </p:txBody>
      </p:sp>
    </p:spTree>
    <p:extLst>
      <p:ext uri="{BB962C8B-B14F-4D97-AF65-F5344CB8AC3E}">
        <p14:creationId xmlns:p14="http://schemas.microsoft.com/office/powerpoint/2010/main" val="3821199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States to check</a:t>
            </a:r>
          </a:p>
          <a:p>
            <a:endParaRPr lang="en-US" dirty="0"/>
          </a:p>
          <a:p>
            <a:pPr algn="l">
              <a:buFont typeface="Arial" panose="020B0604020202020204" pitchFamily="34" charset="0"/>
              <a:buChar char="•"/>
            </a:pPr>
            <a:r>
              <a:rPr lang="en-US" b="0" i="0" dirty="0">
                <a:solidFill>
                  <a:srgbClr val="1F2328"/>
                </a:solidFill>
                <a:effectLst/>
                <a:latin typeface="-apple-system"/>
              </a:rPr>
              <a:t> The original state where my code is NOT added AND the flag is set to False. This should pass AND one test should be skipped</a:t>
            </a:r>
          </a:p>
          <a:p>
            <a:pPr algn="l">
              <a:buFont typeface="Arial" panose="020B0604020202020204" pitchFamily="34" charset="0"/>
              <a:buChar char="•"/>
            </a:pPr>
            <a:r>
              <a:rPr lang="en-US" b="0" i="0" dirty="0">
                <a:solidFill>
                  <a:srgbClr val="1F2328"/>
                </a:solidFill>
                <a:effectLst/>
                <a:latin typeface="-apple-system"/>
              </a:rPr>
              <a:t> The original state where my code is NOT added AND the flag is set to True. This should fail on the test </a:t>
            </a:r>
            <a:r>
              <a:rPr lang="en-US" b="0" i="0" dirty="0" err="1">
                <a:solidFill>
                  <a:srgbClr val="1F2328"/>
                </a:solidFill>
                <a:effectLst/>
                <a:latin typeface="-apple-system"/>
              </a:rPr>
              <a:t>test_pyformat_params</a:t>
            </a:r>
            <a:endParaRPr lang="en-US" b="0" i="0" dirty="0">
              <a:solidFill>
                <a:srgbClr val="1F2328"/>
              </a:solidFill>
              <a:effectLst/>
              <a:latin typeface="-apple-system"/>
            </a:endParaRPr>
          </a:p>
          <a:p>
            <a:pPr algn="l">
              <a:buFont typeface="Arial" panose="020B0604020202020204" pitchFamily="34" charset="0"/>
              <a:buChar char="•"/>
            </a:pPr>
            <a:r>
              <a:rPr lang="en-US" b="0" i="0" dirty="0">
                <a:solidFill>
                  <a:srgbClr val="1F2328"/>
                </a:solidFill>
                <a:effectLst/>
                <a:latin typeface="-apple-system"/>
              </a:rPr>
              <a:t> The updated state where my code IS added AND the flag is set to False. This should pass AND one test should be skipped</a:t>
            </a:r>
          </a:p>
          <a:p>
            <a:pPr algn="l">
              <a:buFont typeface="Arial" panose="020B0604020202020204" pitchFamily="34" charset="0"/>
              <a:buChar char="•"/>
            </a:pPr>
            <a:r>
              <a:rPr lang="en-US" b="0" i="0" dirty="0">
                <a:solidFill>
                  <a:srgbClr val="1F2328"/>
                </a:solidFill>
                <a:effectLst/>
                <a:latin typeface="-apple-system"/>
              </a:rPr>
              <a:t> The updated state where my code IS added AND the flag is set to True. This should pass on both tests</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43</a:t>
            </a:fld>
            <a:endParaRPr lang="en-US"/>
          </a:p>
        </p:txBody>
      </p:sp>
    </p:spTree>
    <p:extLst>
      <p:ext uri="{BB962C8B-B14F-4D97-AF65-F5344CB8AC3E}">
        <p14:creationId xmlns:p14="http://schemas.microsoft.com/office/powerpoint/2010/main" val="638775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Write down what you’re learning as you’re learning … because we all do this, right?</a:t>
            </a:r>
          </a:p>
          <a:p>
            <a:endParaRPr lang="en-US" b="0" dirty="0">
              <a:solidFill>
                <a:srgbClr val="CCCCCC"/>
              </a:solidFill>
              <a:effectLst/>
              <a:latin typeface="Inconsolata NF Regular" pitchFamily="49" charset="77"/>
            </a:endParaRPr>
          </a:p>
          <a:p>
            <a:pPr marL="0" indent="0">
              <a:buFontTx/>
              <a:buNone/>
            </a:pPr>
            <a:r>
              <a:rPr lang="en-US" b="0" dirty="0">
                <a:solidFill>
                  <a:srgbClr val="CCCCCC"/>
                </a:solidFill>
                <a:effectLst/>
                <a:latin typeface="Inconsolata NF Regular" pitchFamily="49" charset="77"/>
              </a:rPr>
              <a:t>I didn’t, until I saw this talk by Simon Willison 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2022 titled, “Massively increase your productivity on personal projects with comprehensive documentation and automated tests”</a:t>
            </a:r>
          </a:p>
        </p:txBody>
      </p:sp>
      <p:sp>
        <p:nvSpPr>
          <p:cNvPr id="4" name="Slide Number Placeholder 3"/>
          <p:cNvSpPr>
            <a:spLocks noGrp="1"/>
          </p:cNvSpPr>
          <p:nvPr>
            <p:ph type="sldNum" sz="quarter" idx="5"/>
          </p:nvPr>
        </p:nvSpPr>
        <p:spPr/>
        <p:txBody>
          <a:bodyPr/>
          <a:lstStyle/>
          <a:p>
            <a:fld id="{5B105CD6-096C-EA40-9B31-0FFB08AC29C0}" type="slidenum">
              <a:rPr lang="en-US" smtClean="0"/>
              <a:t>44</a:t>
            </a:fld>
            <a:endParaRPr lang="en-US"/>
          </a:p>
        </p:txBody>
      </p:sp>
    </p:spTree>
    <p:extLst>
      <p:ext uri="{BB962C8B-B14F-4D97-AF65-F5344CB8AC3E}">
        <p14:creationId xmlns:p14="http://schemas.microsoft.com/office/powerpoint/2010/main" val="4171827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And there I was ... at the top of the Mt Whitney Portal, roughly 13.6 ft (4159 m) above sea level</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I had spent the 7 days hiking to get here. </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I was only 3 miles from the summit of Mt Whitney ... but I wasn't sure I could go any further.</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My hiking companions told me I didn't look so good. Truth be told, I didn't feel so good either. </a:t>
            </a:r>
          </a:p>
          <a:p>
            <a:br>
              <a:rPr lang="en-US" b="0" dirty="0">
                <a:solidFill>
                  <a:srgbClr val="CCCCCC"/>
                </a:solidFill>
                <a:effectLst/>
                <a:latin typeface="Inconsolata NF Regular" pitchFamily="49" charset="77"/>
              </a:rPr>
            </a:br>
            <a:r>
              <a:rPr lang="en-US" b="0" dirty="0">
                <a:solidFill>
                  <a:srgbClr val="CCCCCC"/>
                </a:solidFill>
                <a:effectLst/>
                <a:latin typeface="Inconsolata NF Regular" pitchFamily="49" charset="77"/>
              </a:rPr>
              <a:t>Did I make it to the summit?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4</a:t>
            </a:fld>
            <a:endParaRPr lang="en-US"/>
          </a:p>
        </p:txBody>
      </p:sp>
    </p:spTree>
    <p:extLst>
      <p:ext uri="{BB962C8B-B14F-4D97-AF65-F5344CB8AC3E}">
        <p14:creationId xmlns:p14="http://schemas.microsoft.com/office/powerpoint/2010/main" val="2005175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At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2022 Simon Willison gave a great talk which included an idea called ‘public notes’. I highly recommend watching that talk and implementing the public notes idea</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This was the first time I used the idea, but I've used it a few more times since then as I try to learn about a thing. I’ve even started doing it at my </a:t>
            </a:r>
            <a:r>
              <a:rPr lang="en-US" b="0" dirty="0" err="1">
                <a:solidFill>
                  <a:srgbClr val="CCCCCC"/>
                </a:solidFill>
                <a:effectLst/>
                <a:latin typeface="Inconsolata NF Regular" pitchFamily="49" charset="77"/>
              </a:rPr>
              <a:t>joby</a:t>
            </a:r>
            <a:r>
              <a:rPr lang="en-US" b="0" dirty="0">
                <a:solidFill>
                  <a:srgbClr val="CCCCCC"/>
                </a:solidFill>
                <a:effectLst/>
                <a:latin typeface="Inconsolata NF Regular" pitchFamily="49" charset="77"/>
              </a:rPr>
              <a:t>-job</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Essentially you use an issue (in this case a GitHub issue) as a spot to work through a problem and leave yourself breadcrumbs for what you’ve tried and learned, basically doing what you would do in the ‘scientific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45</a:t>
            </a:fld>
            <a:endParaRPr lang="en-US"/>
          </a:p>
        </p:txBody>
      </p:sp>
    </p:spTree>
    <p:extLst>
      <p:ext uri="{BB962C8B-B14F-4D97-AF65-F5344CB8AC3E}">
        <p14:creationId xmlns:p14="http://schemas.microsoft.com/office/powerpoint/2010/main" val="37193309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comments as a conversation to myself, back and forth from Oct 30, 2022 to Nov 8, 2022 (10 days!)</a:t>
            </a:r>
          </a:p>
        </p:txBody>
      </p:sp>
      <p:sp>
        <p:nvSpPr>
          <p:cNvPr id="4" name="Slide Number Placeholder 3"/>
          <p:cNvSpPr>
            <a:spLocks noGrp="1"/>
          </p:cNvSpPr>
          <p:nvPr>
            <p:ph type="sldNum" sz="quarter" idx="5"/>
          </p:nvPr>
        </p:nvSpPr>
        <p:spPr/>
        <p:txBody>
          <a:bodyPr/>
          <a:lstStyle/>
          <a:p>
            <a:fld id="{5B105CD6-096C-EA40-9B31-0FFB08AC29C0}" type="slidenum">
              <a:rPr lang="en-US" smtClean="0"/>
              <a:t>46</a:t>
            </a:fld>
            <a:endParaRPr lang="en-US"/>
          </a:p>
        </p:txBody>
      </p:sp>
    </p:spTree>
    <p:extLst>
      <p:ext uri="{BB962C8B-B14F-4D97-AF65-F5344CB8AC3E}">
        <p14:creationId xmlns:p14="http://schemas.microsoft.com/office/powerpoint/2010/main" val="4706742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In my notes there’s a lot of back and forth, two steps backward, 1 step forward kind of things, but even looking at it now, I can see my thought process for how the bug ended up getting fixed</a:t>
            </a:r>
          </a:p>
        </p:txBody>
      </p:sp>
      <p:sp>
        <p:nvSpPr>
          <p:cNvPr id="4" name="Slide Number Placeholder 3"/>
          <p:cNvSpPr>
            <a:spLocks noGrp="1"/>
          </p:cNvSpPr>
          <p:nvPr>
            <p:ph type="sldNum" sz="quarter" idx="5"/>
          </p:nvPr>
        </p:nvSpPr>
        <p:spPr/>
        <p:txBody>
          <a:bodyPr/>
          <a:lstStyle/>
          <a:p>
            <a:fld id="{5B105CD6-096C-EA40-9B31-0FFB08AC29C0}" type="slidenum">
              <a:rPr lang="en-US" smtClean="0"/>
              <a:t>47</a:t>
            </a:fld>
            <a:endParaRPr lang="en-US"/>
          </a:p>
        </p:txBody>
      </p:sp>
    </p:spTree>
    <p:extLst>
      <p:ext uri="{BB962C8B-B14F-4D97-AF65-F5344CB8AC3E}">
        <p14:creationId xmlns:p14="http://schemas.microsoft.com/office/powerpoint/2010/main" val="39824288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Ultimately the fix was made, but it wasn’t just *me*. I had a lot of help in getting the code to the right spot.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Nick Pope</a:t>
            </a:r>
          </a:p>
          <a:p>
            <a:r>
              <a:rPr lang="en-US" b="0" dirty="0">
                <a:solidFill>
                  <a:srgbClr val="CCCCCC"/>
                </a:solidFill>
                <a:effectLst/>
                <a:latin typeface="Inconsolata NF Regular" pitchFamily="49" charset="77"/>
              </a:rPr>
              <a:t>Shia Berger</a:t>
            </a:r>
          </a:p>
          <a:p>
            <a:r>
              <a:rPr lang="en-US" b="0" dirty="0">
                <a:solidFill>
                  <a:srgbClr val="CCCCCC"/>
                </a:solidFill>
                <a:effectLst/>
                <a:latin typeface="Inconsolata NF Regular" pitchFamily="49" charset="77"/>
              </a:rPr>
              <a:t>Simon Charette</a:t>
            </a:r>
          </a:p>
          <a:p>
            <a:pPr algn="l"/>
            <a:r>
              <a:rPr lang="en-US" b="0" i="0" dirty="0">
                <a:solidFill>
                  <a:srgbClr val="999999"/>
                </a:solidFill>
                <a:effectLst/>
                <a:latin typeface="Roboto" panose="020F0502020204030204" pitchFamily="34" charset="0"/>
              </a:rPr>
              <a:t>Mariusz </a:t>
            </a:r>
            <a:r>
              <a:rPr lang="en-US" b="0" i="0" dirty="0" err="1">
                <a:solidFill>
                  <a:srgbClr val="999999"/>
                </a:solidFill>
                <a:effectLst/>
                <a:latin typeface="Roboto" panose="020F0502020204030204" pitchFamily="34" charset="0"/>
              </a:rPr>
              <a:t>Felisiak</a:t>
            </a:r>
            <a:r>
              <a:rPr lang="en-US" b="0" i="0" dirty="0">
                <a:solidFill>
                  <a:srgbClr val="999999"/>
                </a:solidFill>
                <a:effectLst/>
                <a:latin typeface="Roboto" panose="020F0502020204030204" pitchFamily="34" charset="0"/>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48</a:t>
            </a:fld>
            <a:endParaRPr lang="en-US"/>
          </a:p>
        </p:txBody>
      </p:sp>
    </p:spTree>
    <p:extLst>
      <p:ext uri="{BB962C8B-B14F-4D97-AF65-F5344CB8AC3E}">
        <p14:creationId xmlns:p14="http://schemas.microsoft.com/office/powerpoint/2010/main" val="36745108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49</a:t>
            </a:fld>
            <a:endParaRPr lang="en-US"/>
          </a:p>
        </p:txBody>
      </p:sp>
    </p:spTree>
    <p:extLst>
      <p:ext uri="{BB962C8B-B14F-4D97-AF65-F5344CB8AC3E}">
        <p14:creationId xmlns:p14="http://schemas.microsoft.com/office/powerpoint/2010/main" val="10696989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F2328"/>
                </a:solidFill>
                <a:effectLst/>
                <a:latin typeface="-apple-system"/>
              </a:rPr>
              <a:t>There is duplication which should be pushed down into .</a:t>
            </a:r>
            <a:r>
              <a:rPr lang="en-US" b="0" i="0" dirty="0" err="1">
                <a:solidFill>
                  <a:srgbClr val="1F2328"/>
                </a:solidFill>
                <a:effectLst/>
                <a:latin typeface="-apple-system"/>
              </a:rPr>
              <a:t>convert_query</a:t>
            </a:r>
            <a:r>
              <a:rPr lang="en-US" b="0" i="0" dirty="0">
                <a:solidFill>
                  <a:srgbClr val="1F2328"/>
                </a:solidFill>
                <a:effectLst/>
                <a:latin typeface="-apple-system"/>
              </a:rPr>
              <a:t>().</a:t>
            </a:r>
          </a:p>
          <a:p>
            <a:pPr algn="l">
              <a:buFont typeface="Arial" panose="020B0604020202020204" pitchFamily="34" charset="0"/>
              <a:buChar char="•"/>
            </a:pPr>
            <a:r>
              <a:rPr lang="en-US" b="0" i="0" dirty="0">
                <a:solidFill>
                  <a:srgbClr val="1F2328"/>
                </a:solidFill>
                <a:effectLst/>
                <a:latin typeface="-apple-system"/>
              </a:rPr>
              <a:t>Converting %(value)s to :value in this way will also convert %%s to %s which will then be incorrectly converted to ? in .</a:t>
            </a:r>
            <a:r>
              <a:rPr lang="en-US" b="0" i="0" dirty="0" err="1">
                <a:solidFill>
                  <a:srgbClr val="1F2328"/>
                </a:solidFill>
                <a:effectLst/>
                <a:latin typeface="-apple-system"/>
              </a:rPr>
              <a:t>convert_query</a:t>
            </a:r>
            <a:r>
              <a:rPr lang="en-US" b="0" i="0" dirty="0">
                <a:solidFill>
                  <a:srgbClr val="1F2328"/>
                </a:solidFill>
                <a:effectLst/>
                <a:latin typeface="-apple-system"/>
              </a:rPr>
              <a:t>(). We should not perform both conversions</a:t>
            </a:r>
            <a:r>
              <a:rPr lang="en-US" b="0" i="0" u="none" strike="noStrike" baseline="30000" dirty="0">
                <a:solidFill>
                  <a:srgbClr val="1F2328"/>
                </a:solidFill>
                <a:effectLst/>
                <a:latin typeface="-apple-system"/>
                <a:hlinkClick r:id="rId3"/>
              </a:rPr>
              <a:t>1</a:t>
            </a:r>
            <a:r>
              <a:rPr lang="en-US" b="0" i="0" dirty="0">
                <a:solidFill>
                  <a:srgbClr val="1F2328"/>
                </a:solidFill>
                <a:effectLst/>
                <a:latin typeface="-apple-system"/>
              </a:rPr>
              <a:t> and a test should be added to ensure this doesn't happen.</a:t>
            </a:r>
          </a:p>
          <a:p>
            <a:pPr algn="l">
              <a:buFont typeface="Arial" panose="020B0604020202020204" pitchFamily="34" charset="0"/>
              <a:buChar char="•"/>
            </a:pPr>
            <a:r>
              <a:rPr lang="en-US" b="0" i="0" dirty="0">
                <a:solidFill>
                  <a:srgbClr val="1F2328"/>
                </a:solidFill>
                <a:effectLst/>
                <a:latin typeface="-apple-system"/>
              </a:rPr>
              <a:t>Converting </a:t>
            </a:r>
            <a:r>
              <a:rPr lang="en-US" b="0" i="0" dirty="0" err="1">
                <a:solidFill>
                  <a:srgbClr val="1F2328"/>
                </a:solidFill>
                <a:effectLst/>
                <a:latin typeface="-apple-system"/>
              </a:rPr>
              <a:t>param_list</a:t>
            </a:r>
            <a:r>
              <a:rPr lang="en-US" b="0" i="0" dirty="0">
                <a:solidFill>
                  <a:srgbClr val="1F2328"/>
                </a:solidFill>
                <a:effectLst/>
                <a:latin typeface="-apple-system"/>
              </a:rPr>
              <a:t> to a list in .</a:t>
            </a:r>
            <a:r>
              <a:rPr lang="en-US" b="0" i="0" dirty="0" err="1">
                <a:solidFill>
                  <a:srgbClr val="1F2328"/>
                </a:solidFill>
                <a:effectLst/>
                <a:latin typeface="-apple-system"/>
              </a:rPr>
              <a:t>executemany</a:t>
            </a:r>
            <a:r>
              <a:rPr lang="en-US" b="0" i="0" dirty="0">
                <a:solidFill>
                  <a:srgbClr val="1F2328"/>
                </a:solidFill>
                <a:effectLst/>
                <a:latin typeface="-apple-system"/>
              </a:rPr>
              <a:t>() will saddle us with poor performance. We many have been passed a generator and the current approach will force all of the parameters to be materialized. The approach needed requires that we can peek at the first item in the generator without consuming the lot.</a:t>
            </a:r>
          </a:p>
          <a:p>
            <a:endParaRPr lang="en-US" b="0" i="0" dirty="0">
              <a:solidFill>
                <a:srgbClr val="999999"/>
              </a:solidFill>
              <a:effectLst/>
              <a:latin typeface="Roboto"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50</a:t>
            </a:fld>
            <a:endParaRPr lang="en-US"/>
          </a:p>
        </p:txBody>
      </p:sp>
    </p:spTree>
    <p:extLst>
      <p:ext uri="{BB962C8B-B14F-4D97-AF65-F5344CB8AC3E}">
        <p14:creationId xmlns:p14="http://schemas.microsoft.com/office/powerpoint/2010/main" val="1418967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51</a:t>
            </a:fld>
            <a:endParaRPr lang="en-US"/>
          </a:p>
        </p:txBody>
      </p:sp>
    </p:spTree>
    <p:extLst>
      <p:ext uri="{BB962C8B-B14F-4D97-AF65-F5344CB8AC3E}">
        <p14:creationId xmlns:p14="http://schemas.microsoft.com/office/powerpoint/2010/main" val="31594580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Feedback that the approach had some fragility https://</a:t>
            </a:r>
            <a:r>
              <a:rPr lang="en-US" b="0" i="0" dirty="0" err="1">
                <a:solidFill>
                  <a:srgbClr val="999999"/>
                </a:solidFill>
                <a:effectLst/>
                <a:latin typeface="Roboto" panose="020F0502020204030204" pitchFamily="34" charset="0"/>
              </a:rPr>
              <a:t>code.djangoproject.com</a:t>
            </a:r>
            <a:r>
              <a:rPr lang="en-US" b="0" i="0" dirty="0">
                <a:solidFill>
                  <a:srgbClr val="999999"/>
                </a:solidFill>
                <a:effectLst/>
                <a:latin typeface="Roboto" panose="020F0502020204030204" pitchFamily="34" charset="0"/>
              </a:rPr>
              <a:t>/ticket/10070#comment:28</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with Simon Charette agreeing https://</a:t>
            </a:r>
            <a:r>
              <a:rPr lang="en-US" b="0" i="0" dirty="0" err="1">
                <a:solidFill>
                  <a:srgbClr val="999999"/>
                </a:solidFill>
                <a:effectLst/>
                <a:latin typeface="Roboto" panose="020F0502020204030204" pitchFamily="34" charset="0"/>
              </a:rPr>
              <a:t>code.djangoproject.com</a:t>
            </a:r>
            <a:r>
              <a:rPr lang="en-US" b="0" i="0" dirty="0">
                <a:solidFill>
                  <a:srgbClr val="999999"/>
                </a:solidFill>
                <a:effectLst/>
                <a:latin typeface="Roboto" panose="020F0502020204030204" pitchFamily="34" charset="0"/>
              </a:rPr>
              <a:t>/ticket/10070#comment:29</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that regex should be avoided</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52</a:t>
            </a:fld>
            <a:endParaRPr lang="en-US"/>
          </a:p>
        </p:txBody>
      </p:sp>
    </p:spTree>
    <p:extLst>
      <p:ext uri="{BB962C8B-B14F-4D97-AF65-F5344CB8AC3E}">
        <p14:creationId xmlns:p14="http://schemas.microsoft.com/office/powerpoint/2010/main" val="35284180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53</a:t>
            </a:fld>
            <a:endParaRPr lang="en-US"/>
          </a:p>
        </p:txBody>
      </p:sp>
    </p:spTree>
    <p:extLst>
      <p:ext uri="{BB962C8B-B14F-4D97-AF65-F5344CB8AC3E}">
        <p14:creationId xmlns:p14="http://schemas.microsoft.com/office/powerpoint/2010/main" val="4033502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999999"/>
                </a:solidFill>
                <a:effectLst/>
                <a:latin typeface="Roboto" panose="020F0502020204030204" pitchFamily="34" charset="0"/>
              </a:rPr>
              <a:t>He gave a great keynote at </a:t>
            </a:r>
            <a:r>
              <a:rPr lang="en-US" b="0" i="0" dirty="0" err="1">
                <a:solidFill>
                  <a:srgbClr val="999999"/>
                </a:solidFill>
                <a:effectLst/>
                <a:latin typeface="Roboto" panose="020F0502020204030204" pitchFamily="34" charset="0"/>
              </a:rPr>
              <a:t>DjangoCon</a:t>
            </a:r>
            <a:r>
              <a:rPr lang="en-US" b="0" i="0" dirty="0">
                <a:solidFill>
                  <a:srgbClr val="999999"/>
                </a:solidFill>
                <a:effectLst/>
                <a:latin typeface="Roboto" panose="020F0502020204030204" pitchFamily="34" charset="0"/>
              </a:rPr>
              <a:t> US 2022</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And an awesome primer on the ORM in general at the sprints</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Remember to update the docs!</a:t>
            </a:r>
          </a:p>
          <a:p>
            <a:endParaRPr lang="en-US" b="0" i="0" dirty="0">
              <a:solidFill>
                <a:srgbClr val="999999"/>
              </a:solidFill>
              <a:effectLst/>
              <a:latin typeface="Roboto"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54</a:t>
            </a:fld>
            <a:endParaRPr lang="en-US"/>
          </a:p>
        </p:txBody>
      </p:sp>
    </p:spTree>
    <p:extLst>
      <p:ext uri="{BB962C8B-B14F-4D97-AF65-F5344CB8AC3E}">
        <p14:creationId xmlns:p14="http://schemas.microsoft.com/office/powerpoint/2010/main" val="3684849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I’ve been trying to make it to </a:t>
            </a:r>
            <a:r>
              <a:rPr lang="en-US" b="0" dirty="0" err="1">
                <a:solidFill>
                  <a:srgbClr val="CCCCCC"/>
                </a:solidFill>
                <a:effectLst/>
                <a:latin typeface="Inconsolata NF Regular" pitchFamily="49" charset="77"/>
              </a:rPr>
              <a:t>DjangoCon</a:t>
            </a:r>
            <a:r>
              <a:rPr lang="en-US" b="0" dirty="0">
                <a:solidFill>
                  <a:srgbClr val="CCCCCC"/>
                </a:solidFill>
                <a:effectLst/>
                <a:latin typeface="Inconsolata NF Regular" pitchFamily="49" charset="77"/>
              </a:rPr>
              <a:t> US since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2018: But, I had a work conference I had to attend.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2019: It happened again in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2020: I was *determined* to go in 2020 ... but we all know what happened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2021: I was able to attend the online version in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2022: And then I finally made it in person 2022 … And it was amazing.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a:t>
            </a:fld>
            <a:endParaRPr lang="en-US"/>
          </a:p>
        </p:txBody>
      </p:sp>
    </p:spTree>
    <p:extLst>
      <p:ext uri="{BB962C8B-B14F-4D97-AF65-F5344CB8AC3E}">
        <p14:creationId xmlns:p14="http://schemas.microsoft.com/office/powerpoint/2010/main" val="1678105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55</a:t>
            </a:fld>
            <a:endParaRPr lang="en-US"/>
          </a:p>
        </p:txBody>
      </p:sp>
    </p:spTree>
    <p:extLst>
      <p:ext uri="{BB962C8B-B14F-4D97-AF65-F5344CB8AC3E}">
        <p14:creationId xmlns:p14="http://schemas.microsoft.com/office/powerpoint/2010/main" val="5554451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56</a:t>
            </a:fld>
            <a:endParaRPr lang="en-US"/>
          </a:p>
        </p:txBody>
      </p:sp>
    </p:spTree>
    <p:extLst>
      <p:ext uri="{BB962C8B-B14F-4D97-AF65-F5344CB8AC3E}">
        <p14:creationId xmlns:p14="http://schemas.microsoft.com/office/powerpoint/2010/main" val="15800340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The ORM can seem big and scary</a:t>
            </a:r>
          </a:p>
          <a:p>
            <a:endParaRPr lang="en-US" b="0" i="0" dirty="0">
              <a:solidFill>
                <a:srgbClr val="999999"/>
              </a:solidFill>
              <a:effectLst/>
              <a:latin typeface="Roboto" panose="020F0502020204030204" pitchFamily="34" charset="0"/>
            </a:endParaRPr>
          </a:p>
          <a:p>
            <a:r>
              <a:rPr lang="en-US" b="0" i="0" dirty="0">
                <a:solidFill>
                  <a:srgbClr val="999999"/>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57</a:t>
            </a:fld>
            <a:endParaRPr lang="en-US"/>
          </a:p>
        </p:txBody>
      </p:sp>
    </p:spTree>
    <p:extLst>
      <p:ext uri="{BB962C8B-B14F-4D97-AF65-F5344CB8AC3E}">
        <p14:creationId xmlns:p14="http://schemas.microsoft.com/office/powerpoint/2010/main" val="42010371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58</a:t>
            </a:fld>
            <a:endParaRPr lang="en-US"/>
          </a:p>
        </p:txBody>
      </p:sp>
    </p:spTree>
    <p:extLst>
      <p:ext uri="{BB962C8B-B14F-4D97-AF65-F5344CB8AC3E}">
        <p14:creationId xmlns:p14="http://schemas.microsoft.com/office/powerpoint/2010/main" val="10631793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59</a:t>
            </a:fld>
            <a:endParaRPr lang="en-US"/>
          </a:p>
        </p:txBody>
      </p:sp>
    </p:spTree>
    <p:extLst>
      <p:ext uri="{BB962C8B-B14F-4D97-AF65-F5344CB8AC3E}">
        <p14:creationId xmlns:p14="http://schemas.microsoft.com/office/powerpoint/2010/main" val="2477408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60</a:t>
            </a:fld>
            <a:endParaRPr lang="en-US"/>
          </a:p>
        </p:txBody>
      </p:sp>
    </p:spTree>
    <p:extLst>
      <p:ext uri="{BB962C8B-B14F-4D97-AF65-F5344CB8AC3E}">
        <p14:creationId xmlns:p14="http://schemas.microsoft.com/office/powerpoint/2010/main" val="18997146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61</a:t>
            </a:fld>
            <a:endParaRPr lang="en-US"/>
          </a:p>
        </p:txBody>
      </p:sp>
    </p:spTree>
    <p:extLst>
      <p:ext uri="{BB962C8B-B14F-4D97-AF65-F5344CB8AC3E}">
        <p14:creationId xmlns:p14="http://schemas.microsoft.com/office/powerpoint/2010/main" val="35887419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So when you go to look for a ticket to take, remember that there is an amazing community here that </a:t>
            </a:r>
            <a:r>
              <a:rPr lang="en-US" b="1" i="0" dirty="0">
                <a:solidFill>
                  <a:srgbClr val="999999"/>
                </a:solidFill>
                <a:effectLst/>
                <a:latin typeface="Roboto" panose="020F0502020204030204" pitchFamily="34" charset="0"/>
              </a:rPr>
              <a:t>wants</a:t>
            </a:r>
            <a:r>
              <a:rPr lang="en-US" b="0" i="0" dirty="0">
                <a:solidFill>
                  <a:srgbClr val="999999"/>
                </a:solidFill>
                <a:effectLst/>
                <a:latin typeface="Roboto" panose="020F0502020204030204" pitchFamily="34" charset="0"/>
              </a:rPr>
              <a:t> to see you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62</a:t>
            </a:fld>
            <a:endParaRPr lang="en-US"/>
          </a:p>
        </p:txBody>
      </p:sp>
    </p:spTree>
    <p:extLst>
      <p:ext uri="{BB962C8B-B14F-4D97-AF65-F5344CB8AC3E}">
        <p14:creationId xmlns:p14="http://schemas.microsoft.com/office/powerpoint/2010/main" val="18840652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at the end of the day the code you’re going to look at, read, and write</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63</a:t>
            </a:fld>
            <a:endParaRPr lang="en-US"/>
          </a:p>
        </p:txBody>
      </p:sp>
    </p:spTree>
    <p:extLst>
      <p:ext uri="{BB962C8B-B14F-4D97-AF65-F5344CB8AC3E}">
        <p14:creationId xmlns:p14="http://schemas.microsoft.com/office/powerpoint/2010/main" val="12988553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64</a:t>
            </a:fld>
            <a:endParaRPr lang="en-US"/>
          </a:p>
        </p:txBody>
      </p:sp>
    </p:spTree>
    <p:extLst>
      <p:ext uri="{BB962C8B-B14F-4D97-AF65-F5344CB8AC3E}">
        <p14:creationId xmlns:p14="http://schemas.microsoft.com/office/powerpoint/2010/main" val="3165730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me in the pictures on the left … I had *slightly* longer hair then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a:t>
            </a:fld>
            <a:endParaRPr lang="en-US"/>
          </a:p>
        </p:txBody>
      </p:sp>
    </p:spTree>
    <p:extLst>
      <p:ext uri="{BB962C8B-B14F-4D97-AF65-F5344CB8AC3E}">
        <p14:creationId xmlns:p14="http://schemas.microsoft.com/office/powerpoint/2010/main" val="3608874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So when you’re ready to dive in to one of the currently &lt;&gt; open tickets, just keep that in mind</a:t>
            </a:r>
          </a:p>
        </p:txBody>
      </p:sp>
      <p:sp>
        <p:nvSpPr>
          <p:cNvPr id="4" name="Slide Number Placeholder 3"/>
          <p:cNvSpPr>
            <a:spLocks noGrp="1"/>
          </p:cNvSpPr>
          <p:nvPr>
            <p:ph type="sldNum" sz="quarter" idx="5"/>
          </p:nvPr>
        </p:nvSpPr>
        <p:spPr/>
        <p:txBody>
          <a:bodyPr/>
          <a:lstStyle/>
          <a:p>
            <a:fld id="{5B105CD6-096C-EA40-9B31-0FFB08AC29C0}" type="slidenum">
              <a:rPr lang="en-US" smtClean="0"/>
              <a:t>65</a:t>
            </a:fld>
            <a:endParaRPr lang="en-US"/>
          </a:p>
        </p:txBody>
      </p:sp>
    </p:spTree>
    <p:extLst>
      <p:ext uri="{BB962C8B-B14F-4D97-AF65-F5344CB8AC3E}">
        <p14:creationId xmlns:p14="http://schemas.microsoft.com/office/powerpoint/2010/main" val="32474730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And because this is Django, there is great documentation on how to triage tickets and work through them</a:t>
            </a:r>
          </a:p>
        </p:txBody>
      </p:sp>
      <p:sp>
        <p:nvSpPr>
          <p:cNvPr id="4" name="Slide Number Placeholder 3"/>
          <p:cNvSpPr>
            <a:spLocks noGrp="1"/>
          </p:cNvSpPr>
          <p:nvPr>
            <p:ph type="sldNum" sz="quarter" idx="5"/>
          </p:nvPr>
        </p:nvSpPr>
        <p:spPr/>
        <p:txBody>
          <a:bodyPr/>
          <a:lstStyle/>
          <a:p>
            <a:fld id="{5B105CD6-096C-EA40-9B31-0FFB08AC29C0}" type="slidenum">
              <a:rPr lang="en-US" smtClean="0"/>
              <a:t>67</a:t>
            </a:fld>
            <a:endParaRPr lang="en-US"/>
          </a:p>
        </p:txBody>
      </p:sp>
    </p:spTree>
    <p:extLst>
      <p:ext uri="{BB962C8B-B14F-4D97-AF65-F5344CB8AC3E}">
        <p14:creationId xmlns:p14="http://schemas.microsoft.com/office/powerpoint/2010/main" val="19121759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Mt Whitney</a:t>
            </a:r>
          </a:p>
          <a:p>
            <a:endParaRPr lang="en-US" dirty="0"/>
          </a:p>
          <a:p>
            <a:r>
              <a:rPr lang="en-US" dirty="0"/>
              <a:t>I was **only** three miles from the summit, but I just wasn’t feeling **it**. </a:t>
            </a:r>
          </a:p>
          <a:p>
            <a:endParaRPr lang="en-US" dirty="0"/>
          </a:p>
          <a:p>
            <a:r>
              <a:rPr lang="en-US" dirty="0"/>
              <a:t>My fellow hikers didn’t discourage me from continuing, but they didn’t really encourage me either. </a:t>
            </a:r>
          </a:p>
          <a:p>
            <a:endParaRPr lang="en-US" dirty="0"/>
          </a:p>
          <a:p>
            <a:r>
              <a:rPr lang="en-US" dirty="0"/>
              <a:t>I didn’t make it to the summit that day and it’s been a regret kind of ever since. I’ve not done a big hike like that since. </a:t>
            </a:r>
          </a:p>
          <a:p>
            <a:endParaRPr lang="en-US" dirty="0"/>
          </a:p>
          <a:p>
            <a:r>
              <a:rPr lang="en-US" dirty="0"/>
              <a:t>But why am I telling this story? What does this have to do with fixing a bug in the Django ORM. </a:t>
            </a:r>
          </a:p>
          <a:p>
            <a:endParaRPr lang="en-US" dirty="0"/>
          </a:p>
          <a:p>
            <a:r>
              <a:rPr lang="en-US" dirty="0"/>
              <a:t>When the bug wasn’t resolved I had an option to just give up. </a:t>
            </a:r>
          </a:p>
          <a:p>
            <a:endParaRPr lang="en-US" dirty="0"/>
          </a:p>
          <a:p>
            <a:r>
              <a:rPr lang="en-US" dirty="0"/>
              <a:t>But the community helped me to work through it. The solution that was ultimately submitted and merged wasn’t just mine, it was through the hard work of a couple of different people. </a:t>
            </a:r>
          </a:p>
          <a:p>
            <a:endParaRPr lang="en-US" dirty="0"/>
          </a:p>
          <a:p>
            <a:r>
              <a:rPr lang="en-US" dirty="0"/>
              <a:t>This community wants you to succeed. They want you to learn. </a:t>
            </a:r>
          </a:p>
          <a:p>
            <a:endParaRPr lang="en-US" dirty="0"/>
          </a:p>
          <a:p>
            <a:r>
              <a:rPr lang="en-US" dirty="0"/>
              <a:t>If this community had been up there with me that day, I’m 100% sure that I would have made it to the summit because of the encouragement that is provided and the determination to want **you** to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68</a:t>
            </a:fld>
            <a:endParaRPr lang="en-US"/>
          </a:p>
        </p:txBody>
      </p:sp>
    </p:spTree>
    <p:extLst>
      <p:ext uri="{BB962C8B-B14F-4D97-AF65-F5344CB8AC3E}">
        <p14:creationId xmlns:p14="http://schemas.microsoft.com/office/powerpoint/2010/main" val="41639631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69</a:t>
            </a:fld>
            <a:endParaRPr lang="en-US"/>
          </a:p>
        </p:txBody>
      </p:sp>
    </p:spTree>
    <p:extLst>
      <p:ext uri="{BB962C8B-B14F-4D97-AF65-F5344CB8AC3E}">
        <p14:creationId xmlns:p14="http://schemas.microsoft.com/office/powerpoint/2010/main" val="36376696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70</a:t>
            </a:fld>
            <a:endParaRPr lang="en-US"/>
          </a:p>
        </p:txBody>
      </p:sp>
    </p:spTree>
    <p:extLst>
      <p:ext uri="{BB962C8B-B14F-4D97-AF65-F5344CB8AC3E}">
        <p14:creationId xmlns:p14="http://schemas.microsoft.com/office/powerpoint/2010/main" val="3849308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Sprints</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was very excited about attending the sprints and working on *something* ORM related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My strategy for finding a ticket was to find something old, that seemed straightforward(</a:t>
            </a:r>
            <a:r>
              <a:rPr lang="en-US" b="0" dirty="0" err="1">
                <a:solidFill>
                  <a:srgbClr val="CCCCCC"/>
                </a:solidFill>
                <a:effectLst/>
                <a:latin typeface="Inconsolata NF Regular" pitchFamily="49" charset="77"/>
              </a:rPr>
              <a:t>ish</a:t>
            </a:r>
            <a:r>
              <a:rPr lang="en-US" b="0" dirty="0">
                <a:solidFill>
                  <a:srgbClr val="CCCCCC"/>
                </a:solidFill>
                <a:effectLst/>
                <a:latin typeface="Inconsolata NF Regular" pitchFamily="49" charset="77"/>
              </a:rPr>
              <a:t>) and then just go for it.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some time during the conference trying to find something, and by the day of the sprints I had been able to narrow it down to a single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7</a:t>
            </a:fld>
            <a:endParaRPr lang="en-US"/>
          </a:p>
        </p:txBody>
      </p:sp>
    </p:spTree>
    <p:extLst>
      <p:ext uri="{BB962C8B-B14F-4D97-AF65-F5344CB8AC3E}">
        <p14:creationId xmlns:p14="http://schemas.microsoft.com/office/powerpoint/2010/main" val="2624371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a:t>
            </a:fld>
            <a:endParaRPr lang="en-US"/>
          </a:p>
        </p:txBody>
      </p:sp>
    </p:spTree>
    <p:extLst>
      <p:ext uri="{BB962C8B-B14F-4D97-AF65-F5344CB8AC3E}">
        <p14:creationId xmlns:p14="http://schemas.microsoft.com/office/powerpoint/2010/main" val="887795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assigned the ticket to myself</a:t>
            </a:r>
          </a:p>
        </p:txBody>
      </p:sp>
      <p:sp>
        <p:nvSpPr>
          <p:cNvPr id="4" name="Slide Number Placeholder 3"/>
          <p:cNvSpPr>
            <a:spLocks noGrp="1"/>
          </p:cNvSpPr>
          <p:nvPr>
            <p:ph type="sldNum" sz="quarter" idx="5"/>
          </p:nvPr>
        </p:nvSpPr>
        <p:spPr/>
        <p:txBody>
          <a:bodyPr/>
          <a:lstStyle/>
          <a:p>
            <a:fld id="{5B105CD6-096C-EA40-9B31-0FFB08AC29C0}" type="slidenum">
              <a:rPr lang="en-US" smtClean="0"/>
              <a:t>9</a:t>
            </a:fld>
            <a:endParaRPr lang="en-US"/>
          </a:p>
        </p:txBody>
      </p:sp>
    </p:spTree>
    <p:extLst>
      <p:ext uri="{BB962C8B-B14F-4D97-AF65-F5344CB8AC3E}">
        <p14:creationId xmlns:p14="http://schemas.microsoft.com/office/powerpoint/2010/main" val="3252710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F101-E676-D1EF-F659-57A636A750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7E12E5-84BB-E8B4-00E7-19C648247F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FFA2E3-6F0C-3F35-D7A1-9C9DC4CFF28C}"/>
              </a:ext>
            </a:extLst>
          </p:cNvPr>
          <p:cNvSpPr>
            <a:spLocks noGrp="1"/>
          </p:cNvSpPr>
          <p:nvPr>
            <p:ph type="dt" sz="half" idx="10"/>
          </p:nvPr>
        </p:nvSpPr>
        <p:spPr/>
        <p:txBody>
          <a:bodyPr/>
          <a:lstStyle/>
          <a:p>
            <a:fld id="{B6B3B492-DC57-8244-BCF3-2288DCC53F2C}" type="datetimeFigureOut">
              <a:rPr lang="en-US" smtClean="0"/>
              <a:t>9/2/23</a:t>
            </a:fld>
            <a:endParaRPr lang="en-US"/>
          </a:p>
        </p:txBody>
      </p:sp>
      <p:sp>
        <p:nvSpPr>
          <p:cNvPr id="5" name="Footer Placeholder 4">
            <a:extLst>
              <a:ext uri="{FF2B5EF4-FFF2-40B4-BE49-F238E27FC236}">
                <a16:creationId xmlns:a16="http://schemas.microsoft.com/office/drawing/2014/main" id="{E7DB8032-08EA-EF4E-3F30-65B7F0FFB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B327B-B668-DD1D-DCB6-1D9C81498ACC}"/>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84779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B9C7-476F-7981-AAF6-BA6E68DCA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812BD-0F1C-4328-0425-7D08BE41C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16D4E-E91E-3C4D-19FD-D3BA78432B7A}"/>
              </a:ext>
            </a:extLst>
          </p:cNvPr>
          <p:cNvSpPr>
            <a:spLocks noGrp="1"/>
          </p:cNvSpPr>
          <p:nvPr>
            <p:ph type="dt" sz="half" idx="10"/>
          </p:nvPr>
        </p:nvSpPr>
        <p:spPr/>
        <p:txBody>
          <a:bodyPr/>
          <a:lstStyle/>
          <a:p>
            <a:fld id="{B6B3B492-DC57-8244-BCF3-2288DCC53F2C}" type="datetimeFigureOut">
              <a:rPr lang="en-US" smtClean="0"/>
              <a:t>9/2/23</a:t>
            </a:fld>
            <a:endParaRPr lang="en-US"/>
          </a:p>
        </p:txBody>
      </p:sp>
      <p:sp>
        <p:nvSpPr>
          <p:cNvPr id="5" name="Footer Placeholder 4">
            <a:extLst>
              <a:ext uri="{FF2B5EF4-FFF2-40B4-BE49-F238E27FC236}">
                <a16:creationId xmlns:a16="http://schemas.microsoft.com/office/drawing/2014/main" id="{04481383-B5B0-F90B-C6FE-D57A8C008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F6707-B298-3FAD-A508-E870AC72C702}"/>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9089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D7719-5B08-EA2F-A7D0-E1A4B5467A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15C120-8A60-D03E-F6DC-0F64538590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DB23F-140D-74B3-1EF6-87AD34B6BE19}"/>
              </a:ext>
            </a:extLst>
          </p:cNvPr>
          <p:cNvSpPr>
            <a:spLocks noGrp="1"/>
          </p:cNvSpPr>
          <p:nvPr>
            <p:ph type="dt" sz="half" idx="10"/>
          </p:nvPr>
        </p:nvSpPr>
        <p:spPr/>
        <p:txBody>
          <a:bodyPr/>
          <a:lstStyle/>
          <a:p>
            <a:fld id="{B6B3B492-DC57-8244-BCF3-2288DCC53F2C}" type="datetimeFigureOut">
              <a:rPr lang="en-US" smtClean="0"/>
              <a:t>9/2/23</a:t>
            </a:fld>
            <a:endParaRPr lang="en-US"/>
          </a:p>
        </p:txBody>
      </p:sp>
      <p:sp>
        <p:nvSpPr>
          <p:cNvPr id="5" name="Footer Placeholder 4">
            <a:extLst>
              <a:ext uri="{FF2B5EF4-FFF2-40B4-BE49-F238E27FC236}">
                <a16:creationId xmlns:a16="http://schemas.microsoft.com/office/drawing/2014/main" id="{4FBFC89F-ABEB-18EE-1D23-D1C56A6D4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535FC-6D11-689C-8C91-92AD2E8894F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96094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D87F-B997-9C56-BFF3-7E80A71B62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946453-3DEF-7443-48CB-97EDF8C38D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E6A2B-3310-00F0-E291-EAE6060FCE53}"/>
              </a:ext>
            </a:extLst>
          </p:cNvPr>
          <p:cNvSpPr>
            <a:spLocks noGrp="1"/>
          </p:cNvSpPr>
          <p:nvPr>
            <p:ph type="dt" sz="half" idx="10"/>
          </p:nvPr>
        </p:nvSpPr>
        <p:spPr/>
        <p:txBody>
          <a:bodyPr/>
          <a:lstStyle/>
          <a:p>
            <a:fld id="{B6B3B492-DC57-8244-BCF3-2288DCC53F2C}" type="datetimeFigureOut">
              <a:rPr lang="en-US" smtClean="0"/>
              <a:t>9/2/23</a:t>
            </a:fld>
            <a:endParaRPr lang="en-US"/>
          </a:p>
        </p:txBody>
      </p:sp>
      <p:sp>
        <p:nvSpPr>
          <p:cNvPr id="5" name="Footer Placeholder 4">
            <a:extLst>
              <a:ext uri="{FF2B5EF4-FFF2-40B4-BE49-F238E27FC236}">
                <a16:creationId xmlns:a16="http://schemas.microsoft.com/office/drawing/2014/main" id="{71111AC4-2705-75E1-39F5-98908C478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98522-BBE7-55B2-9690-18F06E434D8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77207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6546-3080-A973-173D-1E1AFB8F17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DDA392-EBC1-17E2-B01A-A673D5F9D9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B599F4-A7C1-9F6C-DB11-312E8926328E}"/>
              </a:ext>
            </a:extLst>
          </p:cNvPr>
          <p:cNvSpPr>
            <a:spLocks noGrp="1"/>
          </p:cNvSpPr>
          <p:nvPr>
            <p:ph type="dt" sz="half" idx="10"/>
          </p:nvPr>
        </p:nvSpPr>
        <p:spPr/>
        <p:txBody>
          <a:bodyPr/>
          <a:lstStyle/>
          <a:p>
            <a:fld id="{B6B3B492-DC57-8244-BCF3-2288DCC53F2C}" type="datetimeFigureOut">
              <a:rPr lang="en-US" smtClean="0"/>
              <a:t>9/2/23</a:t>
            </a:fld>
            <a:endParaRPr lang="en-US"/>
          </a:p>
        </p:txBody>
      </p:sp>
      <p:sp>
        <p:nvSpPr>
          <p:cNvPr id="5" name="Footer Placeholder 4">
            <a:extLst>
              <a:ext uri="{FF2B5EF4-FFF2-40B4-BE49-F238E27FC236}">
                <a16:creationId xmlns:a16="http://schemas.microsoft.com/office/drawing/2014/main" id="{9EDECAF0-1D80-A679-732D-E73B35F38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55547-E4DC-C6F8-94EB-2AA47F17EF0A}"/>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8162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D66A-B1EC-3CAB-1100-6CFEB8CA9C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880C1D-1872-9E15-80F0-31D493B31B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2D59C-912F-A661-DDE4-0C73C91805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7F47B9-BF29-790D-5D61-D678B799B641}"/>
              </a:ext>
            </a:extLst>
          </p:cNvPr>
          <p:cNvSpPr>
            <a:spLocks noGrp="1"/>
          </p:cNvSpPr>
          <p:nvPr>
            <p:ph type="dt" sz="half" idx="10"/>
          </p:nvPr>
        </p:nvSpPr>
        <p:spPr/>
        <p:txBody>
          <a:bodyPr/>
          <a:lstStyle/>
          <a:p>
            <a:fld id="{B6B3B492-DC57-8244-BCF3-2288DCC53F2C}" type="datetimeFigureOut">
              <a:rPr lang="en-US" smtClean="0"/>
              <a:t>9/2/23</a:t>
            </a:fld>
            <a:endParaRPr lang="en-US"/>
          </a:p>
        </p:txBody>
      </p:sp>
      <p:sp>
        <p:nvSpPr>
          <p:cNvPr id="6" name="Footer Placeholder 5">
            <a:extLst>
              <a:ext uri="{FF2B5EF4-FFF2-40B4-BE49-F238E27FC236}">
                <a16:creationId xmlns:a16="http://schemas.microsoft.com/office/drawing/2014/main" id="{82317388-1E4E-59A9-BCE1-A8D395919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F86EA-3E00-2F55-6B51-BBD47BAED74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320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7F4A-1A76-5CEA-A9D7-7BCF3FE7A5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6D49F1-71A0-0D80-236A-B4A0EBAC1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D1F27E-978E-79D1-4128-75D9E09806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5A82E7-0BEE-72C9-FD54-7E9FF1D2A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8E34F2-6E2E-59C7-9E41-CDB0DF0E7A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6D4A2D-D0CB-64D2-A5E3-350D3B7D53C6}"/>
              </a:ext>
            </a:extLst>
          </p:cNvPr>
          <p:cNvSpPr>
            <a:spLocks noGrp="1"/>
          </p:cNvSpPr>
          <p:nvPr>
            <p:ph type="dt" sz="half" idx="10"/>
          </p:nvPr>
        </p:nvSpPr>
        <p:spPr/>
        <p:txBody>
          <a:bodyPr/>
          <a:lstStyle/>
          <a:p>
            <a:fld id="{B6B3B492-DC57-8244-BCF3-2288DCC53F2C}" type="datetimeFigureOut">
              <a:rPr lang="en-US" smtClean="0"/>
              <a:t>9/2/23</a:t>
            </a:fld>
            <a:endParaRPr lang="en-US"/>
          </a:p>
        </p:txBody>
      </p:sp>
      <p:sp>
        <p:nvSpPr>
          <p:cNvPr id="8" name="Footer Placeholder 7">
            <a:extLst>
              <a:ext uri="{FF2B5EF4-FFF2-40B4-BE49-F238E27FC236}">
                <a16:creationId xmlns:a16="http://schemas.microsoft.com/office/drawing/2014/main" id="{22A3F0E7-563E-79D5-13CE-BC7EF85A71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A5589-78D5-E1AF-483B-8428BCC7FE7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87659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3A45D-0368-FB6B-87F9-D555863F99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E43584-2349-156A-3483-E58342D44F1F}"/>
              </a:ext>
            </a:extLst>
          </p:cNvPr>
          <p:cNvSpPr>
            <a:spLocks noGrp="1"/>
          </p:cNvSpPr>
          <p:nvPr>
            <p:ph type="dt" sz="half" idx="10"/>
          </p:nvPr>
        </p:nvSpPr>
        <p:spPr/>
        <p:txBody>
          <a:bodyPr/>
          <a:lstStyle/>
          <a:p>
            <a:fld id="{B6B3B492-DC57-8244-BCF3-2288DCC53F2C}" type="datetimeFigureOut">
              <a:rPr lang="en-US" smtClean="0"/>
              <a:t>9/2/23</a:t>
            </a:fld>
            <a:endParaRPr lang="en-US"/>
          </a:p>
        </p:txBody>
      </p:sp>
      <p:sp>
        <p:nvSpPr>
          <p:cNvPr id="4" name="Footer Placeholder 3">
            <a:extLst>
              <a:ext uri="{FF2B5EF4-FFF2-40B4-BE49-F238E27FC236}">
                <a16:creationId xmlns:a16="http://schemas.microsoft.com/office/drawing/2014/main" id="{0393F87F-D18B-AD21-1F43-833EAC3C25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3A7375-DB3F-6643-2CB6-83E034CB1E7F}"/>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88879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B5E6C-CD50-8925-F04B-939C65AC7AD8}"/>
              </a:ext>
            </a:extLst>
          </p:cNvPr>
          <p:cNvSpPr>
            <a:spLocks noGrp="1"/>
          </p:cNvSpPr>
          <p:nvPr>
            <p:ph type="dt" sz="half" idx="10"/>
          </p:nvPr>
        </p:nvSpPr>
        <p:spPr/>
        <p:txBody>
          <a:bodyPr/>
          <a:lstStyle/>
          <a:p>
            <a:fld id="{B6B3B492-DC57-8244-BCF3-2288DCC53F2C}" type="datetimeFigureOut">
              <a:rPr lang="en-US" smtClean="0"/>
              <a:t>9/2/23</a:t>
            </a:fld>
            <a:endParaRPr lang="en-US"/>
          </a:p>
        </p:txBody>
      </p:sp>
      <p:sp>
        <p:nvSpPr>
          <p:cNvPr id="3" name="Footer Placeholder 2">
            <a:extLst>
              <a:ext uri="{FF2B5EF4-FFF2-40B4-BE49-F238E27FC236}">
                <a16:creationId xmlns:a16="http://schemas.microsoft.com/office/drawing/2014/main" id="{1A594907-85BB-87DA-3EF2-1A1459DEB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29D10C-CB86-53A1-2C12-8E8F2AE24393}"/>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576621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38E7-8F9E-41FD-BA7C-C6D90AC41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72FA03-288C-1456-C9F4-103FD817F2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EEB3D-D2CE-0E39-A4F2-D8FF9FB61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54443-FA7D-8D63-C81D-291F5ACBB0E5}"/>
              </a:ext>
            </a:extLst>
          </p:cNvPr>
          <p:cNvSpPr>
            <a:spLocks noGrp="1"/>
          </p:cNvSpPr>
          <p:nvPr>
            <p:ph type="dt" sz="half" idx="10"/>
          </p:nvPr>
        </p:nvSpPr>
        <p:spPr/>
        <p:txBody>
          <a:bodyPr/>
          <a:lstStyle/>
          <a:p>
            <a:fld id="{B6B3B492-DC57-8244-BCF3-2288DCC53F2C}" type="datetimeFigureOut">
              <a:rPr lang="en-US" smtClean="0"/>
              <a:t>9/2/23</a:t>
            </a:fld>
            <a:endParaRPr lang="en-US"/>
          </a:p>
        </p:txBody>
      </p:sp>
      <p:sp>
        <p:nvSpPr>
          <p:cNvPr id="6" name="Footer Placeholder 5">
            <a:extLst>
              <a:ext uri="{FF2B5EF4-FFF2-40B4-BE49-F238E27FC236}">
                <a16:creationId xmlns:a16="http://schemas.microsoft.com/office/drawing/2014/main" id="{209DBF22-96A6-64A5-B5D1-53F9E22DE3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8FCA26-715D-2CB6-A43D-069D6EA9505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25393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EEAC-6F41-3EEC-C6B8-09D24DE588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5A13B7-9795-6D71-141C-04BBBB37D8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88E353-80A4-26C1-EDF3-090C3E224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0E3996-D496-321C-8B45-3B7FA131E1B0}"/>
              </a:ext>
            </a:extLst>
          </p:cNvPr>
          <p:cNvSpPr>
            <a:spLocks noGrp="1"/>
          </p:cNvSpPr>
          <p:nvPr>
            <p:ph type="dt" sz="half" idx="10"/>
          </p:nvPr>
        </p:nvSpPr>
        <p:spPr/>
        <p:txBody>
          <a:bodyPr/>
          <a:lstStyle/>
          <a:p>
            <a:fld id="{B6B3B492-DC57-8244-BCF3-2288DCC53F2C}" type="datetimeFigureOut">
              <a:rPr lang="en-US" smtClean="0"/>
              <a:t>9/2/23</a:t>
            </a:fld>
            <a:endParaRPr lang="en-US"/>
          </a:p>
        </p:txBody>
      </p:sp>
      <p:sp>
        <p:nvSpPr>
          <p:cNvPr id="6" name="Footer Placeholder 5">
            <a:extLst>
              <a:ext uri="{FF2B5EF4-FFF2-40B4-BE49-F238E27FC236}">
                <a16:creationId xmlns:a16="http://schemas.microsoft.com/office/drawing/2014/main" id="{0F58AD55-6C01-ADAC-52E0-C3AD57B7A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A21C1-C79A-023F-40EB-EEACCA87C34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555409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4CE29-8774-6B07-CB74-1F96F3418F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F510C5-68A3-E548-3D14-4C5606C7B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A217A-1C72-3DD4-BA26-917C75307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3B492-DC57-8244-BCF3-2288DCC53F2C}" type="datetimeFigureOut">
              <a:rPr lang="en-US" smtClean="0"/>
              <a:t>9/2/23</a:t>
            </a:fld>
            <a:endParaRPr lang="en-US"/>
          </a:p>
        </p:txBody>
      </p:sp>
      <p:sp>
        <p:nvSpPr>
          <p:cNvPr id="5" name="Footer Placeholder 4">
            <a:extLst>
              <a:ext uri="{FF2B5EF4-FFF2-40B4-BE49-F238E27FC236}">
                <a16:creationId xmlns:a16="http://schemas.microsoft.com/office/drawing/2014/main" id="{999A8401-113A-3263-A671-0DCA82E2D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19577-CAA0-C347-C261-E04E8C587D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76F0C-2741-FD41-A004-726CF9CE10D1}" type="slidenum">
              <a:rPr lang="en-US" smtClean="0"/>
              <a:t>‹#›</a:t>
            </a:fld>
            <a:endParaRPr lang="en-US"/>
          </a:p>
        </p:txBody>
      </p:sp>
    </p:spTree>
    <p:extLst>
      <p:ext uri="{BB962C8B-B14F-4D97-AF65-F5344CB8AC3E}">
        <p14:creationId xmlns:p14="http://schemas.microsoft.com/office/powerpoint/2010/main" val="900020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3C_24D99A2F.xm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5B_4EC6402C.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4F_5D789FA3.xml"/><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18/10/relationships/comments" Target="../comments/modernComment_136_581BCBEF.xml"/><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microsoft.com/office/2018/10/relationships/comments" Target="../comments/modernComment_142_E55A7084.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9.png"/><Relationship Id="rId5" Type="http://schemas.microsoft.com/office/2018/10/relationships/comments" Target="../comments/modernComment_137_FDDC7A32.xml"/><Relationship Id="rId4"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3" Type="http://schemas.microsoft.com/office/2018/10/relationships/comments" Target="../comments/modernComment_118_44C8EDC5.xml"/><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14C_A6D56947.xm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microsoft.com/office/2018/10/relationships/comments" Target="../comments/modernComment_150_518E606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mastodon.social/@ryancheley" TargetMode="External"/><Relationship Id="rId7" Type="http://schemas.openxmlformats.org/officeDocument/2006/relationships/image" Target="../media/image2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www.linkedin.com/in/ryan-cheley/" TargetMode="External"/><Relationship Id="rId4" Type="http://schemas.openxmlformats.org/officeDocument/2006/relationships/hyperlink" Target="https://github.com/ryancheley/"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3A_9D185DA7.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B1D7-1A65-2348-D889-89084B689D4B}"/>
              </a:ext>
            </a:extLst>
          </p:cNvPr>
          <p:cNvSpPr>
            <a:spLocks noGrp="1"/>
          </p:cNvSpPr>
          <p:nvPr>
            <p:ph type="ctrTitle"/>
          </p:nvPr>
        </p:nvSpPr>
        <p:spPr/>
        <p:txBody>
          <a:bodyPr>
            <a:normAutofit/>
          </a:bodyPr>
          <a:lstStyle/>
          <a:p>
            <a:r>
              <a:rPr lang="en-US" b="1" dirty="0">
                <a:solidFill>
                  <a:srgbClr val="569CD6"/>
                </a:solidFill>
                <a:effectLst/>
                <a:latin typeface="Inconsolata NF Regular" pitchFamily="49" charset="77"/>
              </a:rPr>
              <a:t>Contributing to Django</a:t>
            </a:r>
            <a:endParaRPr lang="en-US" dirty="0"/>
          </a:p>
        </p:txBody>
      </p:sp>
      <p:sp>
        <p:nvSpPr>
          <p:cNvPr id="3" name="Subtitle 2">
            <a:extLst>
              <a:ext uri="{FF2B5EF4-FFF2-40B4-BE49-F238E27FC236}">
                <a16:creationId xmlns:a16="http://schemas.microsoft.com/office/drawing/2014/main" id="{7B61BB3D-F305-4773-1520-0737028CCE34}"/>
              </a:ext>
            </a:extLst>
          </p:cNvPr>
          <p:cNvSpPr>
            <a:spLocks noGrp="1"/>
          </p:cNvSpPr>
          <p:nvPr>
            <p:ph type="subTitle" idx="1"/>
          </p:nvPr>
        </p:nvSpPr>
        <p:spPr/>
        <p:txBody>
          <a:bodyPr/>
          <a:lstStyle/>
          <a:p>
            <a:r>
              <a:rPr lang="en-US" b="1" dirty="0">
                <a:solidFill>
                  <a:srgbClr val="569CD6"/>
                </a:solidFill>
                <a:latin typeface="Inconsolata NF Regular" pitchFamily="49" charset="77"/>
              </a:rPr>
              <a:t>H</a:t>
            </a:r>
            <a:r>
              <a:rPr lang="en-US" b="1" dirty="0">
                <a:solidFill>
                  <a:srgbClr val="569CD6"/>
                </a:solidFill>
                <a:effectLst/>
                <a:latin typeface="Inconsolata NF Regular" pitchFamily="49" charset="77"/>
              </a:rPr>
              <a:t>ow I learned to stop worrying and just try to fix an ORM Bug</a:t>
            </a:r>
            <a:br>
              <a:rPr lang="en-US" b="0" dirty="0">
                <a:solidFill>
                  <a:srgbClr val="CCCCCC"/>
                </a:solidFill>
                <a:effectLst/>
                <a:latin typeface="Inconsolata NF Regular" pitchFamily="49" charset="77"/>
              </a:rPr>
            </a:br>
            <a:endParaRPr lang="en-US" dirty="0"/>
          </a:p>
        </p:txBody>
      </p:sp>
    </p:spTree>
    <p:extLst>
      <p:ext uri="{BB962C8B-B14F-4D97-AF65-F5344CB8AC3E}">
        <p14:creationId xmlns:p14="http://schemas.microsoft.com/office/powerpoint/2010/main" val="2626783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086966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00C46-9026-0356-A985-F7995DF07EC2}"/>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D09F934-50A7-3A95-4DAC-648C913FB5A0}"/>
              </a:ext>
            </a:extLst>
          </p:cNvPr>
          <p:cNvPicPr>
            <a:picLocks noChangeAspect="1"/>
          </p:cNvPicPr>
          <p:nvPr/>
        </p:nvPicPr>
        <p:blipFill>
          <a:blip r:embed="rId3"/>
          <a:stretch>
            <a:fillRect/>
          </a:stretch>
        </p:blipFill>
        <p:spPr>
          <a:xfrm>
            <a:off x="0" y="1902758"/>
            <a:ext cx="12227275" cy="3052483"/>
          </a:xfrm>
          <a:prstGeom prst="rect">
            <a:avLst/>
          </a:prstGeom>
        </p:spPr>
      </p:pic>
    </p:spTree>
    <p:extLst>
      <p:ext uri="{BB962C8B-B14F-4D97-AF65-F5344CB8AC3E}">
        <p14:creationId xmlns:p14="http://schemas.microsoft.com/office/powerpoint/2010/main" val="1116735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2584552"/>
          </a:xfrm>
        </p:spPr>
        <p:txBody>
          <a:bodyPr>
            <a:normAutofit/>
          </a:bodyPr>
          <a:lstStyle/>
          <a:p>
            <a:pPr algn="ctr"/>
            <a:r>
              <a:rPr lang="en-US" sz="10700"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4220759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6DE6E5-6956-13C8-4B47-0E13327B7CAF}"/>
              </a:ext>
            </a:extLst>
          </p:cNvPr>
          <p:cNvPicPr>
            <a:picLocks noChangeAspect="1"/>
          </p:cNvPicPr>
          <p:nvPr/>
        </p:nvPicPr>
        <p:blipFill>
          <a:blip r:embed="rId4"/>
          <a:stretch>
            <a:fillRect/>
          </a:stretch>
        </p:blipFill>
        <p:spPr>
          <a:xfrm>
            <a:off x="401307" y="2137148"/>
            <a:ext cx="11389385" cy="2583703"/>
          </a:xfrm>
          <a:prstGeom prst="rect">
            <a:avLst/>
          </a:prstGeom>
        </p:spPr>
      </p:pic>
    </p:spTree>
    <p:extLst>
      <p:ext uri="{BB962C8B-B14F-4D97-AF65-F5344CB8AC3E}">
        <p14:creationId xmlns:p14="http://schemas.microsoft.com/office/powerpoint/2010/main" val="618240559"/>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443206"/>
            <a:ext cx="10515600" cy="1325563"/>
          </a:xfrm>
        </p:spPr>
        <p:txBody>
          <a:bodyPr/>
          <a:lstStyle/>
          <a:p>
            <a:pPr algn="ctr"/>
            <a:r>
              <a:rPr lang="en-US" b="1" dirty="0">
                <a:solidFill>
                  <a:srgbClr val="569CD6"/>
                </a:solidFill>
                <a:effectLst/>
                <a:latin typeface="Inconsolata NF Regular" pitchFamily="49" charset="77"/>
              </a:rPr>
              <a:t>Letting everyone know!</a:t>
            </a:r>
            <a:endParaRPr lang="en-US" dirty="0"/>
          </a:p>
        </p:txBody>
      </p:sp>
      <p:pic>
        <p:nvPicPr>
          <p:cNvPr id="5" name="Picture 4">
            <a:extLst>
              <a:ext uri="{FF2B5EF4-FFF2-40B4-BE49-F238E27FC236}">
                <a16:creationId xmlns:a16="http://schemas.microsoft.com/office/drawing/2014/main" id="{2D419464-D38F-EFB6-4218-4936D257017F}"/>
              </a:ext>
            </a:extLst>
          </p:cNvPr>
          <p:cNvPicPr>
            <a:picLocks noChangeAspect="1"/>
          </p:cNvPicPr>
          <p:nvPr/>
        </p:nvPicPr>
        <p:blipFill>
          <a:blip r:embed="rId3"/>
          <a:stretch>
            <a:fillRect/>
          </a:stretch>
        </p:blipFill>
        <p:spPr>
          <a:xfrm>
            <a:off x="338043" y="1768768"/>
            <a:ext cx="11398315" cy="3320463"/>
          </a:xfrm>
          <a:prstGeom prst="rect">
            <a:avLst/>
          </a:prstGeom>
        </p:spPr>
      </p:pic>
    </p:spTree>
    <p:extLst>
      <p:ext uri="{BB962C8B-B14F-4D97-AF65-F5344CB8AC3E}">
        <p14:creationId xmlns:p14="http://schemas.microsoft.com/office/powerpoint/2010/main" val="1823316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1523360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2" name="Picture 2" descr="Interview &quot;Titanic&quot; director James Cameron">
            <a:extLst>
              <a:ext uri="{FF2B5EF4-FFF2-40B4-BE49-F238E27FC236}">
                <a16:creationId xmlns:a16="http://schemas.microsoft.com/office/drawing/2014/main" id="{28397159-37B0-ED44-4FD0-3D8AA631F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77800"/>
            <a:ext cx="96520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7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But then … </a:t>
            </a:r>
            <a:endParaRPr lang="en-US" dirty="0"/>
          </a:p>
        </p:txBody>
      </p:sp>
    </p:spTree>
    <p:extLst>
      <p:ext uri="{BB962C8B-B14F-4D97-AF65-F5344CB8AC3E}">
        <p14:creationId xmlns:p14="http://schemas.microsoft.com/office/powerpoint/2010/main" val="994405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94AF25-3049-5D77-5482-FDC898457E17}"/>
              </a:ext>
            </a:extLst>
          </p:cNvPr>
          <p:cNvPicPr>
            <a:picLocks noChangeAspect="1"/>
          </p:cNvPicPr>
          <p:nvPr/>
        </p:nvPicPr>
        <p:blipFill>
          <a:blip r:embed="rId3"/>
          <a:stretch>
            <a:fillRect/>
          </a:stretch>
        </p:blipFill>
        <p:spPr>
          <a:xfrm>
            <a:off x="643889" y="1480779"/>
            <a:ext cx="10904222" cy="3896442"/>
          </a:xfrm>
          <a:prstGeom prst="rect">
            <a:avLst/>
          </a:prstGeom>
        </p:spPr>
      </p:pic>
    </p:spTree>
    <p:extLst>
      <p:ext uri="{BB962C8B-B14F-4D97-AF65-F5344CB8AC3E}">
        <p14:creationId xmlns:p14="http://schemas.microsoft.com/office/powerpoint/2010/main" val="2731698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4029205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First </a:t>
            </a:r>
            <a:r>
              <a:rPr lang="en-US" b="1" dirty="0" err="1">
                <a:solidFill>
                  <a:srgbClr val="569CD6"/>
                </a:solidFill>
                <a:effectLst/>
                <a:latin typeface="Inconsolata NF Regular" pitchFamily="49" charset="77"/>
              </a:rPr>
              <a:t>DjangoCon</a:t>
            </a:r>
            <a:r>
              <a:rPr lang="en-US"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54836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25715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3111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Feelings …</a:t>
            </a:r>
            <a:endParaRPr lang="en-US" dirty="0"/>
          </a:p>
        </p:txBody>
      </p:sp>
    </p:spTree>
    <p:extLst>
      <p:ext uri="{BB962C8B-B14F-4D97-AF65-F5344CB8AC3E}">
        <p14:creationId xmlns:p14="http://schemas.microsoft.com/office/powerpoint/2010/main" val="17961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192780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3047676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1623673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Community </a:t>
            </a:r>
            <a:endParaRPr lang="en-US" dirty="0"/>
          </a:p>
        </p:txBody>
      </p:sp>
    </p:spTree>
    <p:extLst>
      <p:ext uri="{BB962C8B-B14F-4D97-AF65-F5344CB8AC3E}">
        <p14:creationId xmlns:p14="http://schemas.microsoft.com/office/powerpoint/2010/main" val="2887529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r>
              <a:rPr lang="en-US" b="1" dirty="0">
                <a:solidFill>
                  <a:srgbClr val="569CD6"/>
                </a:solidFill>
                <a:effectLst/>
                <a:latin typeface="Inconsolata NF Regular" pitchFamily="49" charset="77"/>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lstStyle/>
          <a:p>
            <a:r>
              <a:rPr lang="en-US" dirty="0"/>
              <a:t>Ticket difficulty</a:t>
            </a:r>
          </a:p>
          <a:p>
            <a:r>
              <a:rPr lang="en-US" dirty="0"/>
              <a:t>The Review Process can be challenging</a:t>
            </a:r>
          </a:p>
          <a:p>
            <a:r>
              <a:rPr lang="en-US" dirty="0"/>
              <a:t>You can do it!</a:t>
            </a:r>
          </a:p>
        </p:txBody>
      </p:sp>
    </p:spTree>
    <p:extLst>
      <p:ext uri="{BB962C8B-B14F-4D97-AF65-F5344CB8AC3E}">
        <p14:creationId xmlns:p14="http://schemas.microsoft.com/office/powerpoint/2010/main" val="2795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E1B0-F991-364B-1E20-416C06F4C8AA}"/>
              </a:ext>
            </a:extLst>
          </p:cNvPr>
          <p:cNvSpPr>
            <a:spLocks noGrp="1"/>
          </p:cNvSpPr>
          <p:nvPr>
            <p:ph type="title"/>
          </p:nvPr>
        </p:nvSpPr>
        <p:spPr/>
        <p:txBody>
          <a:bodyPr/>
          <a:lstStyle/>
          <a:p>
            <a:r>
              <a:rPr lang="en-US" b="1" dirty="0">
                <a:solidFill>
                  <a:srgbClr val="569CD6"/>
                </a:solidFill>
                <a:effectLst/>
                <a:latin typeface="Inconsolata NF Regular" pitchFamily="49" charset="77"/>
              </a:rPr>
              <a:t>The World’s Foremost Expert</a:t>
            </a:r>
            <a:endParaRPr lang="en-US" b="1" dirty="0">
              <a:solidFill>
                <a:srgbClr val="00B0F0"/>
              </a:solidFill>
              <a:latin typeface="INCONSOLATA" panose="020B0609030003000000" pitchFamily="49" charset="0"/>
            </a:endParaRPr>
          </a:p>
        </p:txBody>
      </p:sp>
      <p:pic>
        <p:nvPicPr>
          <p:cNvPr id="1026" name="Picture 2" descr="Comments on Trac of my first interaction with the Django community.&#10;&#10;I said:&#10;&quot;I was wondering if this is being worked on or if I could try to pick it up, happy to work on it in a group as well&quot;&#10;&#10;To which Carlton replied:&#10;&quot;Hi Sarah — you're very welcome to pick it up. 🙂&#10;I'd suggest an initial time-boxed investigation to work out what the state of play is.&#10;At that point you'll be the world expert™ on this issue, so either you'll have an idea or you'll want input. If you open a PR at that point (even just adding comments in the second case) to explain what's going on, it's easier for others to get up to speed and input.&quot;">
            <a:extLst>
              <a:ext uri="{FF2B5EF4-FFF2-40B4-BE49-F238E27FC236}">
                <a16:creationId xmlns:a16="http://schemas.microsoft.com/office/drawing/2014/main" id="{278308E4-8404-45C8-5AD2-624A79D7D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15" y="1512421"/>
            <a:ext cx="11595100" cy="410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615404"/>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1E9BB-3A50-36E2-422D-643D38B97D0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B6636BB-119E-9452-CEE9-74F61C7DAE2A}"/>
              </a:ext>
            </a:extLst>
          </p:cNvPr>
          <p:cNvPicPr>
            <a:picLocks noChangeAspect="1"/>
          </p:cNvPicPr>
          <p:nvPr/>
        </p:nvPicPr>
        <p:blipFill>
          <a:blip r:embed="rId4"/>
          <a:stretch>
            <a:fillRect/>
          </a:stretch>
        </p:blipFill>
        <p:spPr>
          <a:xfrm>
            <a:off x="10282494" y="4950337"/>
            <a:ext cx="1803400" cy="1765300"/>
          </a:xfrm>
          <a:prstGeom prst="rect">
            <a:avLst/>
          </a:prstGeom>
        </p:spPr>
      </p:pic>
    </p:spTree>
    <p:extLst>
      <p:ext uri="{BB962C8B-B14F-4D97-AF65-F5344CB8AC3E}">
        <p14:creationId xmlns:p14="http://schemas.microsoft.com/office/powerpoint/2010/main" val="1568186275"/>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Introduction</a:t>
            </a:r>
            <a:endParaRPr lang="en-US" dirty="0"/>
          </a:p>
        </p:txBody>
      </p:sp>
    </p:spTree>
    <p:extLst>
      <p:ext uri="{BB962C8B-B14F-4D97-AF65-F5344CB8AC3E}">
        <p14:creationId xmlns:p14="http://schemas.microsoft.com/office/powerpoint/2010/main" val="864107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Working on the Ticket</a:t>
            </a:r>
            <a:endParaRPr lang="en-US" dirty="0"/>
          </a:p>
        </p:txBody>
      </p:sp>
    </p:spTree>
    <p:extLst>
      <p:ext uri="{BB962C8B-B14F-4D97-AF65-F5344CB8AC3E}">
        <p14:creationId xmlns:p14="http://schemas.microsoft.com/office/powerpoint/2010/main" val="4084933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Replicate the Bug</a:t>
            </a:r>
          </a:p>
          <a:p>
            <a:pPr marL="0" indent="0" algn="ctr">
              <a:buNone/>
            </a:pPr>
            <a:r>
              <a:rPr lang="en-US" dirty="0"/>
              <a:t>Read some docs</a:t>
            </a:r>
          </a:p>
          <a:p>
            <a:pPr marL="0" indent="0" algn="ctr">
              <a:buNone/>
            </a:pPr>
            <a:r>
              <a:rPr lang="en-US" dirty="0"/>
              <a:t>Write some code</a:t>
            </a:r>
          </a:p>
          <a:p>
            <a:pPr marL="0" indent="0" algn="ctr">
              <a:buNone/>
            </a:pPr>
            <a:r>
              <a:rPr lang="en-US" dirty="0"/>
              <a:t>Test the Code</a:t>
            </a:r>
          </a:p>
        </p:txBody>
      </p:sp>
    </p:spTree>
    <p:extLst>
      <p:ext uri="{BB962C8B-B14F-4D97-AF65-F5344CB8AC3E}">
        <p14:creationId xmlns:p14="http://schemas.microsoft.com/office/powerpoint/2010/main" val="396851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1. Replicate</a:t>
            </a:r>
            <a:endParaRPr lang="en-US" dirty="0"/>
          </a:p>
        </p:txBody>
      </p:sp>
    </p:spTree>
    <p:extLst>
      <p:ext uri="{BB962C8B-B14F-4D97-AF65-F5344CB8AC3E}">
        <p14:creationId xmlns:p14="http://schemas.microsoft.com/office/powerpoint/2010/main" val="4044628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96435-CACE-0C19-CBBF-42AF190564CF}"/>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55966B4-7BD7-04D1-4420-C79CEEC4831B}"/>
              </a:ext>
            </a:extLst>
          </p:cNvPr>
          <p:cNvPicPr>
            <a:picLocks noChangeAspect="1"/>
          </p:cNvPicPr>
          <p:nvPr/>
        </p:nvPicPr>
        <p:blipFill>
          <a:blip r:embed="rId2"/>
          <a:stretch>
            <a:fillRect/>
          </a:stretch>
        </p:blipFill>
        <p:spPr>
          <a:xfrm>
            <a:off x="2907933" y="0"/>
            <a:ext cx="6376133" cy="6858000"/>
          </a:xfrm>
          <a:prstGeom prst="rect">
            <a:avLst/>
          </a:prstGeom>
        </p:spPr>
      </p:pic>
    </p:spTree>
    <p:extLst>
      <p:ext uri="{BB962C8B-B14F-4D97-AF65-F5344CB8AC3E}">
        <p14:creationId xmlns:p14="http://schemas.microsoft.com/office/powerpoint/2010/main" val="3070723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2. Read</a:t>
            </a:r>
            <a:endParaRPr lang="en-US" dirty="0"/>
          </a:p>
        </p:txBody>
      </p:sp>
    </p:spTree>
    <p:extLst>
      <p:ext uri="{BB962C8B-B14F-4D97-AF65-F5344CB8AC3E}">
        <p14:creationId xmlns:p14="http://schemas.microsoft.com/office/powerpoint/2010/main" val="501730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3. Write</a:t>
            </a:r>
            <a:endParaRPr lang="en-US" dirty="0"/>
          </a:p>
        </p:txBody>
      </p:sp>
    </p:spTree>
    <p:extLst>
      <p:ext uri="{BB962C8B-B14F-4D97-AF65-F5344CB8AC3E}">
        <p14:creationId xmlns:p14="http://schemas.microsoft.com/office/powerpoint/2010/main" val="510764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r>
              <a:rPr lang="en-US" dirty="0"/>
              <a:t>Details to be added</a:t>
            </a:r>
          </a:p>
        </p:txBody>
      </p:sp>
    </p:spTree>
    <p:extLst>
      <p:ext uri="{BB962C8B-B14F-4D97-AF65-F5344CB8AC3E}">
        <p14:creationId xmlns:p14="http://schemas.microsoft.com/office/powerpoint/2010/main" val="111959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68793-1E80-1B8F-0214-44255E82410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F9F3347-C155-1493-6B9C-F0211AF33960}"/>
              </a:ext>
            </a:extLst>
          </p:cNvPr>
          <p:cNvPicPr>
            <a:picLocks noChangeAspect="1"/>
          </p:cNvPicPr>
          <p:nvPr/>
        </p:nvPicPr>
        <p:blipFill>
          <a:blip r:embed="rId2"/>
          <a:stretch>
            <a:fillRect/>
          </a:stretch>
        </p:blipFill>
        <p:spPr>
          <a:xfrm>
            <a:off x="-1" y="0"/>
            <a:ext cx="13268741" cy="6858000"/>
          </a:xfrm>
          <a:prstGeom prst="rect">
            <a:avLst/>
          </a:prstGeom>
        </p:spPr>
      </p:pic>
    </p:spTree>
    <p:extLst>
      <p:ext uri="{BB962C8B-B14F-4D97-AF65-F5344CB8AC3E}">
        <p14:creationId xmlns:p14="http://schemas.microsoft.com/office/powerpoint/2010/main" val="3144623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DA9C-EFD6-247B-5666-41A442EBF86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3913A639-3AF7-9214-83FA-63DDD2022EC5}"/>
              </a:ext>
            </a:extLst>
          </p:cNvPr>
          <p:cNvPicPr>
            <a:picLocks noChangeAspect="1"/>
          </p:cNvPicPr>
          <p:nvPr/>
        </p:nvPicPr>
        <p:blipFill>
          <a:blip r:embed="rId2"/>
          <a:stretch>
            <a:fillRect/>
          </a:stretch>
        </p:blipFill>
        <p:spPr>
          <a:xfrm>
            <a:off x="0" y="0"/>
            <a:ext cx="12196978" cy="3993776"/>
          </a:xfrm>
          <a:prstGeom prst="rect">
            <a:avLst/>
          </a:prstGeom>
        </p:spPr>
      </p:pic>
    </p:spTree>
    <p:extLst>
      <p:ext uri="{BB962C8B-B14F-4D97-AF65-F5344CB8AC3E}">
        <p14:creationId xmlns:p14="http://schemas.microsoft.com/office/powerpoint/2010/main" val="31765566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B0BED-296E-B7A2-B182-DD94738E8D6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AF9BF88-9D8F-713E-149E-CD02BE51D3FE}"/>
              </a:ext>
            </a:extLst>
          </p:cNvPr>
          <p:cNvPicPr>
            <a:picLocks noChangeAspect="1"/>
          </p:cNvPicPr>
          <p:nvPr/>
        </p:nvPicPr>
        <p:blipFill>
          <a:blip r:embed="rId3"/>
          <a:stretch>
            <a:fillRect/>
          </a:stretch>
        </p:blipFill>
        <p:spPr>
          <a:xfrm>
            <a:off x="-1" y="0"/>
            <a:ext cx="12145565" cy="2608729"/>
          </a:xfrm>
          <a:prstGeom prst="rect">
            <a:avLst/>
          </a:prstGeom>
        </p:spPr>
      </p:pic>
    </p:spTree>
    <p:extLst>
      <p:ext uri="{BB962C8B-B14F-4D97-AF65-F5344CB8AC3E}">
        <p14:creationId xmlns:p14="http://schemas.microsoft.com/office/powerpoint/2010/main" val="2376758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Mount Whitney Trail - Wikipedia">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993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8A1EC-BEAA-602F-7B81-C2100908424F}"/>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84494CE-A526-3CB8-06C8-3611A48C0F44}"/>
              </a:ext>
            </a:extLst>
          </p:cNvPr>
          <p:cNvPicPr>
            <a:picLocks noChangeAspect="1"/>
          </p:cNvPicPr>
          <p:nvPr/>
        </p:nvPicPr>
        <p:blipFill>
          <a:blip r:embed="rId4"/>
          <a:stretch>
            <a:fillRect/>
          </a:stretch>
        </p:blipFill>
        <p:spPr>
          <a:xfrm>
            <a:off x="-1" y="-1"/>
            <a:ext cx="12204073" cy="6320119"/>
          </a:xfrm>
          <a:prstGeom prst="rect">
            <a:avLst/>
          </a:prstGeom>
        </p:spPr>
      </p:pic>
    </p:spTree>
    <p:extLst>
      <p:ext uri="{BB962C8B-B14F-4D97-AF65-F5344CB8AC3E}">
        <p14:creationId xmlns:p14="http://schemas.microsoft.com/office/powerpoint/2010/main" val="1478216687"/>
      </p:ext>
    </p:extLst>
  </p:cSld>
  <p:clrMapOvr>
    <a:masterClrMapping/>
  </p:clrMapOvr>
  <p:extLst>
    <p:ext uri="{6950BFC3-D8DA-4A85-94F7-54DA5524770B}">
      <p188:commentRel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4. Test</a:t>
            </a:r>
            <a:endParaRPr lang="en-US" dirty="0"/>
          </a:p>
        </p:txBody>
      </p:sp>
    </p:spTree>
    <p:extLst>
      <p:ext uri="{BB962C8B-B14F-4D97-AF65-F5344CB8AC3E}">
        <p14:creationId xmlns:p14="http://schemas.microsoft.com/office/powerpoint/2010/main" val="757674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98AD-6E70-23EE-D856-B4B98C537F81}"/>
              </a:ext>
            </a:extLst>
          </p:cNvPr>
          <p:cNvSpPr>
            <a:spLocks noGrp="1"/>
          </p:cNvSpPr>
          <p:nvPr>
            <p:ph type="title"/>
          </p:nvPr>
        </p:nvSpPr>
        <p:spPr/>
        <p:txBody>
          <a:bodyPr/>
          <a:lstStyle/>
          <a:p>
            <a:r>
              <a:rPr lang="en-US" b="1" dirty="0">
                <a:solidFill>
                  <a:srgbClr val="569CD6"/>
                </a:solidFill>
                <a:effectLst/>
                <a:latin typeface="Inconsolata NF Regular" pitchFamily="49" charset="77"/>
              </a:rPr>
              <a:t>Testing Hypothesis Matrix</a:t>
            </a:r>
            <a:endParaRPr lang="en-US" dirty="0"/>
          </a:p>
        </p:txBody>
      </p:sp>
      <p:graphicFrame>
        <p:nvGraphicFramePr>
          <p:cNvPr id="3" name="Table 3">
            <a:extLst>
              <a:ext uri="{FF2B5EF4-FFF2-40B4-BE49-F238E27FC236}">
                <a16:creationId xmlns:a16="http://schemas.microsoft.com/office/drawing/2014/main" id="{2648DEF5-D235-9848-7671-8F8E1DEB2975}"/>
              </a:ext>
            </a:extLst>
          </p:cNvPr>
          <p:cNvGraphicFramePr>
            <a:graphicFrameLocks noGrp="1"/>
          </p:cNvGraphicFramePr>
          <p:nvPr>
            <p:extLst>
              <p:ext uri="{D42A27DB-BD31-4B8C-83A1-F6EECF244321}">
                <p14:modId xmlns:p14="http://schemas.microsoft.com/office/powerpoint/2010/main" val="2734990538"/>
              </p:ext>
            </p:extLst>
          </p:nvPr>
        </p:nvGraphicFramePr>
        <p:xfrm>
          <a:off x="2032000" y="2872740"/>
          <a:ext cx="8127999" cy="16510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41947332"/>
                    </a:ext>
                  </a:extLst>
                </a:gridCol>
                <a:gridCol w="2709333">
                  <a:extLst>
                    <a:ext uri="{9D8B030D-6E8A-4147-A177-3AD203B41FA5}">
                      <a16:colId xmlns:a16="http://schemas.microsoft.com/office/drawing/2014/main" val="2100097025"/>
                    </a:ext>
                  </a:extLst>
                </a:gridCol>
                <a:gridCol w="2709333">
                  <a:extLst>
                    <a:ext uri="{9D8B030D-6E8A-4147-A177-3AD203B41FA5}">
                      <a16:colId xmlns:a16="http://schemas.microsoft.com/office/drawing/2014/main" val="1156219244"/>
                    </a:ext>
                  </a:extLst>
                </a:gridCol>
              </a:tblGrid>
              <a:tr h="370840">
                <a:tc>
                  <a:txBody>
                    <a:bodyPr/>
                    <a:lstStyle/>
                    <a:p>
                      <a:endParaRPr lang="en-US"/>
                    </a:p>
                  </a:txBody>
                  <a:tcPr/>
                </a:tc>
                <a:tc>
                  <a:txBody>
                    <a:bodyPr/>
                    <a:lstStyle/>
                    <a:p>
                      <a:r>
                        <a:rPr lang="en-US" dirty="0"/>
                        <a:t>Flag = False</a:t>
                      </a:r>
                    </a:p>
                  </a:txBody>
                  <a:tcPr/>
                </a:tc>
                <a:tc>
                  <a:txBody>
                    <a:bodyPr/>
                    <a:lstStyle/>
                    <a:p>
                      <a:r>
                        <a:rPr lang="en-US" dirty="0"/>
                        <a:t>Flag = True</a:t>
                      </a:r>
                    </a:p>
                  </a:txBody>
                  <a:tcPr/>
                </a:tc>
                <a:extLst>
                  <a:ext uri="{0D108BD9-81ED-4DB2-BD59-A6C34878D82A}">
                    <a16:rowId xmlns:a16="http://schemas.microsoft.com/office/drawing/2014/main" val="369350607"/>
                  </a:ext>
                </a:extLst>
              </a:tr>
              <a:tr h="370840">
                <a:tc>
                  <a:txBody>
                    <a:bodyPr/>
                    <a:lstStyle/>
                    <a:p>
                      <a:r>
                        <a:rPr lang="en-US" dirty="0"/>
                        <a:t>Original Code</a:t>
                      </a:r>
                    </a:p>
                  </a:txBody>
                  <a:tcPr/>
                </a:tc>
                <a:tc>
                  <a:txBody>
                    <a:bodyPr/>
                    <a:lstStyle/>
                    <a:p>
                      <a:r>
                        <a:rPr lang="en-US" dirty="0"/>
                        <a:t>N-1 Tests Should pass</a:t>
                      </a:r>
                    </a:p>
                    <a:p>
                      <a:r>
                        <a:rPr lang="en-US" dirty="0"/>
                        <a:t>1 test should be skipped</a:t>
                      </a:r>
                    </a:p>
                  </a:txBody>
                  <a:tcPr/>
                </a:tc>
                <a:tc>
                  <a:txBody>
                    <a:bodyPr/>
                    <a:lstStyle/>
                    <a:p>
                      <a:r>
                        <a:rPr lang="en-US" dirty="0"/>
                        <a:t>N-1 Tests Should pass</a:t>
                      </a:r>
                    </a:p>
                    <a:p>
                      <a:r>
                        <a:rPr lang="en-US" dirty="0"/>
                        <a:t>1 test should fail</a:t>
                      </a:r>
                    </a:p>
                  </a:txBody>
                  <a:tcPr/>
                </a:tc>
                <a:extLst>
                  <a:ext uri="{0D108BD9-81ED-4DB2-BD59-A6C34878D82A}">
                    <a16:rowId xmlns:a16="http://schemas.microsoft.com/office/drawing/2014/main" val="3565683489"/>
                  </a:ext>
                </a:extLst>
              </a:tr>
              <a:tr h="370840">
                <a:tc>
                  <a:txBody>
                    <a:bodyPr/>
                    <a:lstStyle/>
                    <a:p>
                      <a:r>
                        <a:rPr lang="en-US" dirty="0"/>
                        <a:t>Updated Code</a:t>
                      </a:r>
                    </a:p>
                  </a:txBody>
                  <a:tcPr/>
                </a:tc>
                <a:tc>
                  <a:txBody>
                    <a:bodyPr/>
                    <a:lstStyle/>
                    <a:p>
                      <a:r>
                        <a:rPr lang="en-US" dirty="0"/>
                        <a:t>N-1 Tests Should pass</a:t>
                      </a:r>
                    </a:p>
                    <a:p>
                      <a:r>
                        <a:rPr lang="en-US" dirty="0"/>
                        <a:t>1 test should be skipped</a:t>
                      </a:r>
                    </a:p>
                  </a:txBody>
                  <a:tcPr/>
                </a:tc>
                <a:tc>
                  <a:txBody>
                    <a:bodyPr/>
                    <a:lstStyle/>
                    <a:p>
                      <a:r>
                        <a:rPr lang="en-US" dirty="0"/>
                        <a:t>All tests should pass</a:t>
                      </a:r>
                    </a:p>
                  </a:txBody>
                  <a:tcPr/>
                </a:tc>
                <a:extLst>
                  <a:ext uri="{0D108BD9-81ED-4DB2-BD59-A6C34878D82A}">
                    <a16:rowId xmlns:a16="http://schemas.microsoft.com/office/drawing/2014/main" val="2552106672"/>
                  </a:ext>
                </a:extLst>
              </a:tr>
            </a:tbl>
          </a:graphicData>
        </a:graphic>
      </p:graphicFrame>
      <p:sp>
        <p:nvSpPr>
          <p:cNvPr id="4" name="TextBox 3">
            <a:extLst>
              <a:ext uri="{FF2B5EF4-FFF2-40B4-BE49-F238E27FC236}">
                <a16:creationId xmlns:a16="http://schemas.microsoft.com/office/drawing/2014/main" id="{4CC53C2E-927E-3D57-EBBC-EE048FC6CCB5}"/>
              </a:ext>
            </a:extLst>
          </p:cNvPr>
          <p:cNvSpPr txBox="1"/>
          <p:nvPr/>
        </p:nvSpPr>
        <p:spPr>
          <a:xfrm>
            <a:off x="838200" y="5916706"/>
            <a:ext cx="5819048" cy="369332"/>
          </a:xfrm>
          <a:prstGeom prst="rect">
            <a:avLst/>
          </a:prstGeom>
          <a:noFill/>
        </p:spPr>
        <p:txBody>
          <a:bodyPr wrap="square" rtlCol="0">
            <a:spAutoFit/>
          </a:bodyPr>
          <a:lstStyle/>
          <a:p>
            <a:r>
              <a:rPr lang="en-US" dirty="0"/>
              <a:t>*Flag = </a:t>
            </a:r>
            <a:r>
              <a:rPr lang="en-US" dirty="0" err="1"/>
              <a:t>supports_paramstyle_pyformat</a:t>
            </a:r>
            <a:endParaRPr lang="en-US" dirty="0"/>
          </a:p>
        </p:txBody>
      </p:sp>
    </p:spTree>
    <p:extLst>
      <p:ext uri="{BB962C8B-B14F-4D97-AF65-F5344CB8AC3E}">
        <p14:creationId xmlns:p14="http://schemas.microsoft.com/office/powerpoint/2010/main" val="3500371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7313-33D8-3DA3-89C0-733E3F7856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2102A78-0B29-3139-905A-764CA8BA5E2A}"/>
              </a:ext>
            </a:extLst>
          </p:cNvPr>
          <p:cNvPicPr>
            <a:picLocks noGrp="1" noChangeAspect="1"/>
          </p:cNvPicPr>
          <p:nvPr>
            <p:ph idx="1"/>
          </p:nvPr>
        </p:nvPicPr>
        <p:blipFill>
          <a:blip r:embed="rId4"/>
          <a:stretch>
            <a:fillRect/>
          </a:stretch>
        </p:blipFill>
        <p:spPr>
          <a:xfrm>
            <a:off x="1348266" y="1690688"/>
            <a:ext cx="9092057" cy="4351338"/>
          </a:xfrm>
          <a:prstGeom prst="rect">
            <a:avLst/>
          </a:prstGeom>
        </p:spPr>
      </p:pic>
    </p:spTree>
    <p:extLst>
      <p:ext uri="{BB962C8B-B14F-4D97-AF65-F5344CB8AC3E}">
        <p14:creationId xmlns:p14="http://schemas.microsoft.com/office/powerpoint/2010/main" val="3847909508"/>
      </p:ext>
    </p:extLst>
  </p:cSld>
  <p:clrMapOvr>
    <a:masterClrMapping/>
  </p:clrMapOvr>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5. Write</a:t>
            </a:r>
            <a:endParaRPr lang="en-US" dirty="0"/>
          </a:p>
        </p:txBody>
      </p:sp>
    </p:spTree>
    <p:extLst>
      <p:ext uri="{BB962C8B-B14F-4D97-AF65-F5344CB8AC3E}">
        <p14:creationId xmlns:p14="http://schemas.microsoft.com/office/powerpoint/2010/main" val="4004136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Public Notes</a:t>
            </a:r>
            <a:endParaRPr lang="en-US" dirty="0"/>
          </a:p>
        </p:txBody>
      </p:sp>
      <p:pic>
        <p:nvPicPr>
          <p:cNvPr id="2" name="Picture 1">
            <a:extLst>
              <a:ext uri="{FF2B5EF4-FFF2-40B4-BE49-F238E27FC236}">
                <a16:creationId xmlns:a16="http://schemas.microsoft.com/office/drawing/2014/main" id="{AC851C8B-862B-0CA5-9601-8A95A2B39C34}"/>
              </a:ext>
            </a:extLst>
          </p:cNvPr>
          <p:cNvPicPr>
            <a:picLocks noChangeAspect="1"/>
          </p:cNvPicPr>
          <p:nvPr/>
        </p:nvPicPr>
        <p:blipFill>
          <a:blip r:embed="rId3"/>
          <a:stretch>
            <a:fillRect/>
          </a:stretch>
        </p:blipFill>
        <p:spPr>
          <a:xfrm>
            <a:off x="10439400" y="5118100"/>
            <a:ext cx="1752600" cy="1739900"/>
          </a:xfrm>
          <a:prstGeom prst="rect">
            <a:avLst/>
          </a:prstGeom>
        </p:spPr>
      </p:pic>
    </p:spTree>
    <p:extLst>
      <p:ext uri="{BB962C8B-B14F-4D97-AF65-F5344CB8AC3E}">
        <p14:creationId xmlns:p14="http://schemas.microsoft.com/office/powerpoint/2010/main" val="34187968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75DA-2E23-3824-D399-89625FFBCB22}"/>
              </a:ext>
            </a:extLst>
          </p:cNvPr>
          <p:cNvSpPr>
            <a:spLocks noGrp="1"/>
          </p:cNvSpPr>
          <p:nvPr>
            <p:ph type="title"/>
          </p:nvPr>
        </p:nvSpPr>
        <p:spPr/>
        <p:txBody>
          <a:bodyPr/>
          <a:lstStyle/>
          <a:p>
            <a:endParaRPr lang="en-US"/>
          </a:p>
        </p:txBody>
      </p:sp>
      <p:pic>
        <p:nvPicPr>
          <p:cNvPr id="4" name="Public Notes">
            <a:hlinkClick r:id="" action="ppaction://media"/>
            <a:extLst>
              <a:ext uri="{FF2B5EF4-FFF2-40B4-BE49-F238E27FC236}">
                <a16:creationId xmlns:a16="http://schemas.microsoft.com/office/drawing/2014/main" id="{55EF8683-7A9F-0CD5-0DDB-ABF75F5C890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525" y="3175"/>
            <a:ext cx="12192000" cy="6858000"/>
          </a:xfrm>
          <a:prstGeom prst="rect">
            <a:avLst/>
          </a:prstGeom>
        </p:spPr>
      </p:pic>
    </p:spTree>
    <p:extLst>
      <p:ext uri="{BB962C8B-B14F-4D97-AF65-F5344CB8AC3E}">
        <p14:creationId xmlns:p14="http://schemas.microsoft.com/office/powerpoint/2010/main" val="425908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6950BFC3-D8DA-4A85-94F7-54DA5524770B}">
      <p188:commentRel xmlns:p188="http://schemas.microsoft.com/office/powerpoint/2018/8/main" r:id="rId5"/>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My Public Notes</a:t>
            </a:r>
            <a:endParaRPr lang="en-US" dirty="0"/>
          </a:p>
        </p:txBody>
      </p:sp>
      <p:pic>
        <p:nvPicPr>
          <p:cNvPr id="3" name="Picture 2">
            <a:extLst>
              <a:ext uri="{FF2B5EF4-FFF2-40B4-BE49-F238E27FC236}">
                <a16:creationId xmlns:a16="http://schemas.microsoft.com/office/drawing/2014/main" id="{8E381192-3332-C095-0F94-8281C0D63B97}"/>
              </a:ext>
            </a:extLst>
          </p:cNvPr>
          <p:cNvPicPr>
            <a:picLocks noChangeAspect="1"/>
          </p:cNvPicPr>
          <p:nvPr/>
        </p:nvPicPr>
        <p:blipFill>
          <a:blip r:embed="rId4"/>
          <a:stretch>
            <a:fillRect/>
          </a:stretch>
        </p:blipFill>
        <p:spPr>
          <a:xfrm>
            <a:off x="0" y="5092700"/>
            <a:ext cx="1778000" cy="1765300"/>
          </a:xfrm>
          <a:prstGeom prst="rect">
            <a:avLst/>
          </a:prstGeom>
        </p:spPr>
      </p:pic>
    </p:spTree>
    <p:extLst>
      <p:ext uri="{BB962C8B-B14F-4D97-AF65-F5344CB8AC3E}">
        <p14:creationId xmlns:p14="http://schemas.microsoft.com/office/powerpoint/2010/main" val="1154018757"/>
      </p:ext>
    </p:extLst>
  </p:cSld>
  <p:clrMapOvr>
    <a:masterClrMapping/>
  </p:clrMapOvr>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fix</a:t>
            </a:r>
            <a:endParaRPr lang="en-US" dirty="0"/>
          </a:p>
        </p:txBody>
      </p:sp>
    </p:spTree>
    <p:extLst>
      <p:ext uri="{BB962C8B-B14F-4D97-AF65-F5344CB8AC3E}">
        <p14:creationId xmlns:p14="http://schemas.microsoft.com/office/powerpoint/2010/main" val="3414312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Nick Pope</a:t>
            </a:r>
            <a:endParaRPr lang="en-US" dirty="0"/>
          </a:p>
        </p:txBody>
      </p:sp>
      <p:pic>
        <p:nvPicPr>
          <p:cNvPr id="5" name="Picture 4" descr="A green recycle symbol on a green background&#10;&#10;Description automatically generated">
            <a:extLst>
              <a:ext uri="{FF2B5EF4-FFF2-40B4-BE49-F238E27FC236}">
                <a16:creationId xmlns:a16="http://schemas.microsoft.com/office/drawing/2014/main" id="{6B4860B9-CA47-EDAC-651B-3CE692B4B4F9}"/>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947815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813E3-5DA9-E45A-69A3-54C4B27A0271}"/>
              </a:ext>
            </a:extLst>
          </p:cNvPr>
          <p:cNvSpPr>
            <a:spLocks noGrp="1"/>
          </p:cNvSpPr>
          <p:nvPr>
            <p:ph type="title"/>
          </p:nvPr>
        </p:nvSpPr>
        <p:spPr/>
        <p:txBody>
          <a:bodyPr/>
          <a:lstStyle/>
          <a:p>
            <a:r>
              <a:rPr lang="en-US" b="1" dirty="0">
                <a:solidFill>
                  <a:srgbClr val="569CD6"/>
                </a:solidFill>
                <a:latin typeface="Inconsolata NF Regular" pitchFamily="49" charset="77"/>
              </a:rPr>
              <a:t>Trying to get to </a:t>
            </a:r>
            <a:r>
              <a:rPr lang="en-US" b="1" dirty="0" err="1">
                <a:solidFill>
                  <a:srgbClr val="569CD6"/>
                </a:solidFill>
                <a:latin typeface="Inconsolata NF Regular" pitchFamily="49" charset="77"/>
              </a:rPr>
              <a:t>DjangoCon</a:t>
            </a:r>
            <a:r>
              <a:rPr lang="en-US" b="1" dirty="0">
                <a:solidFill>
                  <a:srgbClr val="569CD6"/>
                </a:solidFill>
                <a:latin typeface="Inconsolata NF Regular" pitchFamily="49" charset="77"/>
              </a:rPr>
              <a:t> US</a:t>
            </a:r>
            <a:endParaRPr lang="en-US" dirty="0"/>
          </a:p>
        </p:txBody>
      </p:sp>
      <p:sp>
        <p:nvSpPr>
          <p:cNvPr id="3" name="Content Placeholder 2">
            <a:extLst>
              <a:ext uri="{FF2B5EF4-FFF2-40B4-BE49-F238E27FC236}">
                <a16:creationId xmlns:a16="http://schemas.microsoft.com/office/drawing/2014/main" id="{745A489D-D073-1B8B-D87E-C33D460E66F9}"/>
              </a:ext>
            </a:extLst>
          </p:cNvPr>
          <p:cNvSpPr>
            <a:spLocks noGrp="1"/>
          </p:cNvSpPr>
          <p:nvPr>
            <p:ph idx="1"/>
          </p:nvPr>
        </p:nvSpPr>
        <p:spPr/>
        <p:txBody>
          <a:bodyPr/>
          <a:lstStyle/>
          <a:p>
            <a:r>
              <a:rPr lang="en-US" dirty="0"/>
              <a:t>2018</a:t>
            </a:r>
          </a:p>
          <a:p>
            <a:r>
              <a:rPr lang="en-US" dirty="0"/>
              <a:t>2019</a:t>
            </a:r>
          </a:p>
          <a:p>
            <a:r>
              <a:rPr lang="en-US" dirty="0"/>
              <a:t>2020</a:t>
            </a:r>
          </a:p>
          <a:p>
            <a:r>
              <a:rPr lang="en-US" dirty="0"/>
              <a:t>2021 🧑🏻‍💻</a:t>
            </a:r>
          </a:p>
          <a:p>
            <a:r>
              <a:rPr lang="en-US" dirty="0"/>
              <a:t>2022 🧍🏻</a:t>
            </a:r>
          </a:p>
        </p:txBody>
      </p:sp>
      <p:sp>
        <p:nvSpPr>
          <p:cNvPr id="9" name="Straight Connector 8">
            <a:extLst>
              <a:ext uri="{FF2B5EF4-FFF2-40B4-BE49-F238E27FC236}">
                <a16:creationId xmlns:a16="http://schemas.microsoft.com/office/drawing/2014/main" id="{68FC590C-CB87-421D-B51C-BED875A88ABC}"/>
              </a:ext>
            </a:extLst>
          </p:cNvPr>
          <p:cNvSpPr/>
          <p:nvPr/>
        </p:nvSpPr>
        <p:spPr>
          <a:xfrm>
            <a:off x="1143360" y="2043540"/>
            <a:ext cx="109728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8" name="Conector recto 7">
            <a:extLst>
              <a:ext uri="{FF2B5EF4-FFF2-40B4-BE49-F238E27FC236}">
                <a16:creationId xmlns:a16="http://schemas.microsoft.com/office/drawing/2014/main" id="{50D68AE2-583B-4E2E-BB05-6EAA9A9C0B4F}"/>
              </a:ext>
            </a:extLst>
          </p:cNvPr>
          <p:cNvSpPr/>
          <p:nvPr/>
        </p:nvSpPr>
        <p:spPr>
          <a:xfrm flipV="1">
            <a:off x="1152000" y="2590920"/>
            <a:ext cx="1050586" cy="36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40CA665-2270-4858-B5C5-5A3DFE5F769A}"/>
                  </a:ext>
                </a:extLst>
              </p14:cNvPr>
              <p14:cNvContentPartPr/>
              <p14:nvPr/>
            </p14:nvContentPartPr>
            <p14:xfrm>
              <a:off x="1190054" y="3048798"/>
              <a:ext cx="1050586" cy="360"/>
            </p14:xfrm>
          </p:contentPart>
        </mc:Choice>
        <mc:Fallback xmlns="">
          <p:pic>
            <p:nvPicPr>
              <p:cNvPr id="4" name="Ink 3">
                <a:extLst>
                  <a:ext uri="{FF2B5EF4-FFF2-40B4-BE49-F238E27FC236}">
                    <a16:creationId xmlns:a16="http://schemas.microsoft.com/office/drawing/2014/main" id="{240CA665-2270-4858-B5C5-5A3DFE5F769A}"/>
                  </a:ext>
                </a:extLst>
              </p:cNvPr>
              <p:cNvPicPr/>
              <p:nvPr/>
            </p:nvPicPr>
            <p:blipFill>
              <a:blip r:embed="rId4"/>
              <a:stretch>
                <a:fillRect/>
              </a:stretch>
            </p:blipFill>
            <p:spPr>
              <a:xfrm>
                <a:off x="1181053" y="3039798"/>
                <a:ext cx="1068228" cy="18000"/>
              </a:xfrm>
              <a:prstGeom prst="rect">
                <a:avLst/>
              </a:prstGeom>
            </p:spPr>
          </p:pic>
        </mc:Fallback>
      </mc:AlternateContent>
    </p:spTree>
    <p:extLst>
      <p:ext uri="{BB962C8B-B14F-4D97-AF65-F5344CB8AC3E}">
        <p14:creationId xmlns:p14="http://schemas.microsoft.com/office/powerpoint/2010/main" val="73474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Remove Code Duplication</a:t>
            </a:r>
          </a:p>
          <a:p>
            <a:r>
              <a:rPr lang="en-US" dirty="0">
                <a:solidFill>
                  <a:srgbClr val="1F2328"/>
                </a:solidFill>
                <a:latin typeface="-apple-system"/>
              </a:rPr>
              <a:t>%(value)s to :value</a:t>
            </a:r>
          </a:p>
          <a:p>
            <a:r>
              <a:rPr lang="en-US" dirty="0">
                <a:solidFill>
                  <a:srgbClr val="1F2328"/>
                </a:solidFill>
                <a:latin typeface="-apple-system"/>
              </a:rPr>
              <a:t>generators</a:t>
            </a:r>
          </a:p>
          <a:p>
            <a:endParaRPr lang="en-US" dirty="0"/>
          </a:p>
          <a:p>
            <a:endParaRPr lang="en-US" dirty="0"/>
          </a:p>
        </p:txBody>
      </p:sp>
    </p:spTree>
    <p:extLst>
      <p:ext uri="{BB962C8B-B14F-4D97-AF65-F5344CB8AC3E}">
        <p14:creationId xmlns:p14="http://schemas.microsoft.com/office/powerpoint/2010/main" val="34252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Shia Berger</a:t>
            </a:r>
            <a:endParaRPr lang="en-US" dirty="0"/>
          </a:p>
        </p:txBody>
      </p:sp>
      <p:pic>
        <p:nvPicPr>
          <p:cNvPr id="2" name="Picture 1" descr="A green recycle symbol on a green background&#10;&#10;Description automatically generated">
            <a:extLst>
              <a:ext uri="{FF2B5EF4-FFF2-40B4-BE49-F238E27FC236}">
                <a16:creationId xmlns:a16="http://schemas.microsoft.com/office/drawing/2014/main" id="{2AD92F98-7274-230A-537F-96B7063DFBE1}"/>
              </a:ext>
            </a:extLst>
          </p:cNvPr>
          <p:cNvPicPr>
            <a:picLocks noChangeAspect="1"/>
          </p:cNvPicPr>
          <p:nvPr/>
        </p:nvPicPr>
        <p:blipFill>
          <a:blip r:embed="rId3"/>
          <a:stretch>
            <a:fillRect/>
          </a:stretch>
        </p:blipFill>
        <p:spPr>
          <a:xfrm>
            <a:off x="1831416" y="2432050"/>
            <a:ext cx="1993900" cy="1993900"/>
          </a:xfrm>
          <a:prstGeom prst="rect">
            <a:avLst/>
          </a:prstGeom>
        </p:spPr>
      </p:pic>
    </p:spTree>
    <p:extLst>
      <p:ext uri="{BB962C8B-B14F-4D97-AF65-F5344CB8AC3E}">
        <p14:creationId xmlns:p14="http://schemas.microsoft.com/office/powerpoint/2010/main" val="5701346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Identified fragility</a:t>
            </a:r>
          </a:p>
          <a:p>
            <a:endParaRPr lang="en-US" dirty="0"/>
          </a:p>
        </p:txBody>
      </p:sp>
    </p:spTree>
    <p:extLst>
      <p:ext uri="{BB962C8B-B14F-4D97-AF65-F5344CB8AC3E}">
        <p14:creationId xmlns:p14="http://schemas.microsoft.com/office/powerpoint/2010/main" val="34582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Simon Charette</a:t>
            </a:r>
            <a:endParaRPr lang="en-US" dirty="0"/>
          </a:p>
        </p:txBody>
      </p:sp>
      <p:pic>
        <p:nvPicPr>
          <p:cNvPr id="3" name="Picture 2" descr="A pencil on a piece of paper&#10;&#10;Description automatically generated">
            <a:extLst>
              <a:ext uri="{FF2B5EF4-FFF2-40B4-BE49-F238E27FC236}">
                <a16:creationId xmlns:a16="http://schemas.microsoft.com/office/drawing/2014/main" id="{8CE18442-C2FA-AC1C-1F5A-56A72225391C}"/>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8547321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Gave great Keynote at </a:t>
            </a:r>
            <a:r>
              <a:rPr lang="en-US" dirty="0" err="1"/>
              <a:t>DjangoCon</a:t>
            </a:r>
            <a:r>
              <a:rPr lang="en-US" dirty="0"/>
              <a:t> US 2022 on the State of the ORM</a:t>
            </a:r>
          </a:p>
          <a:p>
            <a:r>
              <a:rPr lang="en-US" dirty="0"/>
              <a:t>Awesome primer on ORM at Sprints</a:t>
            </a:r>
          </a:p>
          <a:p>
            <a:r>
              <a:rPr lang="en-US" dirty="0"/>
              <a:t>Update to the docs!</a:t>
            </a:r>
          </a:p>
          <a:p>
            <a:endParaRPr lang="en-US" dirty="0"/>
          </a:p>
        </p:txBody>
      </p:sp>
      <p:pic>
        <p:nvPicPr>
          <p:cNvPr id="2" name="Picture 1" descr="A qr code on a white background&#10;&#10;Description automatically generated">
            <a:extLst>
              <a:ext uri="{FF2B5EF4-FFF2-40B4-BE49-F238E27FC236}">
                <a16:creationId xmlns:a16="http://schemas.microsoft.com/office/drawing/2014/main" id="{4442567F-465B-EB15-D421-3FD695418B19}"/>
              </a:ext>
            </a:extLst>
          </p:cNvPr>
          <p:cNvPicPr>
            <a:picLocks noChangeAspect="1"/>
          </p:cNvPicPr>
          <p:nvPr/>
        </p:nvPicPr>
        <p:blipFill>
          <a:blip r:embed="rId3"/>
          <a:stretch>
            <a:fillRect/>
          </a:stretch>
        </p:blipFill>
        <p:spPr>
          <a:xfrm>
            <a:off x="10172700" y="4864100"/>
            <a:ext cx="2019300" cy="1993900"/>
          </a:xfrm>
          <a:prstGeom prst="rect">
            <a:avLst/>
          </a:prstGeom>
        </p:spPr>
      </p:pic>
    </p:spTree>
    <p:extLst>
      <p:ext uri="{BB962C8B-B14F-4D97-AF65-F5344CB8AC3E}">
        <p14:creationId xmlns:p14="http://schemas.microsoft.com/office/powerpoint/2010/main" val="12047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Mariusz </a:t>
            </a:r>
            <a:r>
              <a:rPr lang="en-US" b="1" dirty="0" err="1">
                <a:solidFill>
                  <a:srgbClr val="569CD6"/>
                </a:solidFill>
                <a:effectLst/>
                <a:latin typeface="Inconsolata NF Regular" pitchFamily="49" charset="77"/>
              </a:rPr>
              <a:t>Felisiak</a:t>
            </a:r>
            <a:endParaRPr lang="en-US" dirty="0"/>
          </a:p>
        </p:txBody>
      </p:sp>
      <p:pic>
        <p:nvPicPr>
          <p:cNvPr id="2" name="Picture 1">
            <a:extLst>
              <a:ext uri="{FF2B5EF4-FFF2-40B4-BE49-F238E27FC236}">
                <a16:creationId xmlns:a16="http://schemas.microsoft.com/office/drawing/2014/main" id="{330BF7EF-1A04-8BFD-117E-1A37596A1ECF}"/>
              </a:ext>
            </a:extLst>
          </p:cNvPr>
          <p:cNvPicPr>
            <a:picLocks noChangeAspect="1"/>
          </p:cNvPicPr>
          <p:nvPr/>
        </p:nvPicPr>
        <p:blipFill>
          <a:blip r:embed="rId3"/>
          <a:stretch>
            <a:fillRect/>
          </a:stretch>
        </p:blipFill>
        <p:spPr>
          <a:xfrm>
            <a:off x="1828053" y="2490660"/>
            <a:ext cx="1651000" cy="1587500"/>
          </a:xfrm>
          <a:prstGeom prst="rect">
            <a:avLst/>
          </a:prstGeom>
        </p:spPr>
      </p:pic>
    </p:spTree>
    <p:extLst>
      <p:ext uri="{BB962C8B-B14F-4D97-AF65-F5344CB8AC3E}">
        <p14:creationId xmlns:p14="http://schemas.microsoft.com/office/powerpoint/2010/main" val="11433217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Simplified comments</a:t>
            </a:r>
          </a:p>
          <a:p>
            <a:r>
              <a:rPr lang="en-US" dirty="0"/>
              <a:t>Merged the PR</a:t>
            </a:r>
          </a:p>
        </p:txBody>
      </p:sp>
    </p:spTree>
    <p:extLst>
      <p:ext uri="{BB962C8B-B14F-4D97-AF65-F5344CB8AC3E}">
        <p14:creationId xmlns:p14="http://schemas.microsoft.com/office/powerpoint/2010/main" val="279900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Lessons</a:t>
            </a:r>
            <a:endParaRPr lang="en-US" dirty="0"/>
          </a:p>
        </p:txBody>
      </p:sp>
    </p:spTree>
    <p:extLst>
      <p:ext uri="{BB962C8B-B14F-4D97-AF65-F5344CB8AC3E}">
        <p14:creationId xmlns:p14="http://schemas.microsoft.com/office/powerpoint/2010/main" val="36258549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Django ORM …</a:t>
            </a:r>
            <a:endParaRPr lang="en-US" dirty="0"/>
          </a:p>
        </p:txBody>
      </p:sp>
    </p:spTree>
    <p:extLst>
      <p:ext uri="{BB962C8B-B14F-4D97-AF65-F5344CB8AC3E}">
        <p14:creationId xmlns:p14="http://schemas.microsoft.com/office/powerpoint/2010/main" val="14458709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3048434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around a fire pit&#10;&#10;Description automatically generated">
            <a:extLst>
              <a:ext uri="{FF2B5EF4-FFF2-40B4-BE49-F238E27FC236}">
                <a16:creationId xmlns:a16="http://schemas.microsoft.com/office/drawing/2014/main" id="{2BF124F6-E34B-A545-214D-3B6CFF5A0C57}"/>
              </a:ext>
            </a:extLst>
          </p:cNvPr>
          <p:cNvPicPr>
            <a:picLocks noChangeAspect="1"/>
          </p:cNvPicPr>
          <p:nvPr/>
        </p:nvPicPr>
        <p:blipFill>
          <a:blip r:embed="rId3"/>
          <a:stretch>
            <a:fillRect/>
          </a:stretch>
        </p:blipFill>
        <p:spPr>
          <a:xfrm>
            <a:off x="0" y="0"/>
            <a:ext cx="12765741" cy="7271624"/>
          </a:xfrm>
          <a:prstGeom prst="rect">
            <a:avLst/>
          </a:prstGeom>
        </p:spPr>
      </p:pic>
    </p:spTree>
    <p:extLst>
      <p:ext uri="{BB962C8B-B14F-4D97-AF65-F5344CB8AC3E}">
        <p14:creationId xmlns:p14="http://schemas.microsoft.com/office/powerpoint/2010/main" val="451598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 fact, all of Django … </a:t>
            </a:r>
            <a:endParaRPr lang="en-US" dirty="0"/>
          </a:p>
        </p:txBody>
      </p:sp>
    </p:spTree>
    <p:extLst>
      <p:ext uri="{BB962C8B-B14F-4D97-AF65-F5344CB8AC3E}">
        <p14:creationId xmlns:p14="http://schemas.microsoft.com/office/powerpoint/2010/main" val="10906071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2732395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Looking at Tickets</a:t>
            </a:r>
            <a:endParaRPr lang="en-US" dirty="0"/>
          </a:p>
        </p:txBody>
      </p:sp>
    </p:spTree>
    <p:extLst>
      <p:ext uri="{BB962C8B-B14F-4D97-AF65-F5344CB8AC3E}">
        <p14:creationId xmlns:p14="http://schemas.microsoft.com/office/powerpoint/2010/main" val="17661534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Look At</a:t>
            </a:r>
          </a:p>
          <a:p>
            <a:r>
              <a:rPr lang="en-US" dirty="0"/>
              <a:t>Read</a:t>
            </a:r>
          </a:p>
          <a:p>
            <a:r>
              <a:rPr lang="en-US" dirty="0"/>
              <a:t>Write</a:t>
            </a:r>
          </a:p>
        </p:txBody>
      </p:sp>
    </p:spTree>
    <p:extLst>
      <p:ext uri="{BB962C8B-B14F-4D97-AF65-F5344CB8AC3E}">
        <p14:creationId xmlns:p14="http://schemas.microsoft.com/office/powerpoint/2010/main" val="251681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39676923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endParaRPr lang="en-US" dirty="0"/>
          </a:p>
        </p:txBody>
      </p:sp>
      <p:pic>
        <p:nvPicPr>
          <p:cNvPr id="2" name="Picture 1">
            <a:extLst>
              <a:ext uri="{FF2B5EF4-FFF2-40B4-BE49-F238E27FC236}">
                <a16:creationId xmlns:a16="http://schemas.microsoft.com/office/drawing/2014/main" id="{1971D723-449D-10FD-5EAE-B82B5446F26C}"/>
              </a:ext>
            </a:extLst>
          </p:cNvPr>
          <p:cNvPicPr>
            <a:picLocks noChangeAspect="1"/>
          </p:cNvPicPr>
          <p:nvPr/>
        </p:nvPicPr>
        <p:blipFill>
          <a:blip r:embed="rId3"/>
          <a:stretch>
            <a:fillRect/>
          </a:stretch>
        </p:blipFill>
        <p:spPr>
          <a:xfrm>
            <a:off x="838200" y="1136086"/>
            <a:ext cx="10857044" cy="4585827"/>
          </a:xfrm>
          <a:prstGeom prst="rect">
            <a:avLst/>
          </a:prstGeom>
        </p:spPr>
      </p:pic>
    </p:spTree>
    <p:extLst>
      <p:ext uri="{BB962C8B-B14F-4D97-AF65-F5344CB8AC3E}">
        <p14:creationId xmlns:p14="http://schemas.microsoft.com/office/powerpoint/2010/main" val="23405356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5423D-2BD7-2AF8-155A-2237E9D6EDD3}"/>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368285284"/>
      </p:ext>
    </p:extLst>
  </p:cSld>
  <p:clrMapOvr>
    <a:masterClrMapping/>
  </p:clrMapOvr>
  <p:extLst>
    <p:ext uri="{6950BFC3-D8DA-4A85-94F7-54DA5524770B}">
      <p188:commentRel xmlns:p188="http://schemas.microsoft.com/office/powerpoint/2018/8/main" r:id="rId2"/>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Trac</a:t>
            </a:r>
            <a:endParaRPr lang="en-US" dirty="0"/>
          </a:p>
        </p:txBody>
      </p:sp>
      <p:pic>
        <p:nvPicPr>
          <p:cNvPr id="2" name="Picture 1">
            <a:extLst>
              <a:ext uri="{FF2B5EF4-FFF2-40B4-BE49-F238E27FC236}">
                <a16:creationId xmlns:a16="http://schemas.microsoft.com/office/drawing/2014/main" id="{5682EA65-B647-6C07-2BF6-AC8122C8FF89}"/>
              </a:ext>
            </a:extLst>
          </p:cNvPr>
          <p:cNvPicPr>
            <a:picLocks noChangeAspect="1"/>
          </p:cNvPicPr>
          <p:nvPr/>
        </p:nvPicPr>
        <p:blipFill>
          <a:blip r:embed="rId3"/>
          <a:stretch>
            <a:fillRect/>
          </a:stretch>
        </p:blipFill>
        <p:spPr>
          <a:xfrm>
            <a:off x="9951064" y="4677901"/>
            <a:ext cx="2082800" cy="2044700"/>
          </a:xfrm>
          <a:prstGeom prst="rect">
            <a:avLst/>
          </a:prstGeom>
        </p:spPr>
      </p:pic>
    </p:spTree>
    <p:extLst>
      <p:ext uri="{BB962C8B-B14F-4D97-AF65-F5344CB8AC3E}">
        <p14:creationId xmlns:p14="http://schemas.microsoft.com/office/powerpoint/2010/main" val="14773221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Mount Whitney Trail - Wikipedia">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2753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Thank you</a:t>
            </a:r>
            <a:endParaRPr lang="en-US" dirty="0"/>
          </a:p>
        </p:txBody>
      </p:sp>
    </p:spTree>
    <p:extLst>
      <p:ext uri="{BB962C8B-B14F-4D97-AF65-F5344CB8AC3E}">
        <p14:creationId xmlns:p14="http://schemas.microsoft.com/office/powerpoint/2010/main" val="3717520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1472085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r>
              <a:rPr lang="en-US" dirty="0"/>
              <a:t>Find me on …</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51645800"/>
              </p:ext>
            </p:extLst>
          </p:nvPr>
        </p:nvGraphicFramePr>
        <p:xfrm>
          <a:off x="838200" y="1767233"/>
          <a:ext cx="10515600" cy="4786863"/>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367218942"/>
                    </a:ext>
                  </a:extLst>
                </a:gridCol>
                <a:gridCol w="5257800">
                  <a:extLst>
                    <a:ext uri="{9D8B030D-6E8A-4147-A177-3AD203B41FA5}">
                      <a16:colId xmlns:a16="http://schemas.microsoft.com/office/drawing/2014/main" val="3403926566"/>
                    </a:ext>
                  </a:extLst>
                </a:gridCol>
              </a:tblGrid>
              <a:tr h="397743">
                <a:tc>
                  <a:txBody>
                    <a:bodyPr/>
                    <a:lstStyle/>
                    <a:p>
                      <a:r>
                        <a:rPr lang="en-US" dirty="0"/>
                        <a:t>Platform</a:t>
                      </a:r>
                    </a:p>
                  </a:txBody>
                  <a:tcPr/>
                </a:tc>
                <a:tc>
                  <a:txBody>
                    <a:bodyPr/>
                    <a:lstStyle/>
                    <a:p>
                      <a:r>
                        <a:rPr lang="en-US" dirty="0"/>
                        <a:t>QR Code</a:t>
                      </a:r>
                    </a:p>
                  </a:txBody>
                  <a:tcPr/>
                </a:tc>
                <a:extLst>
                  <a:ext uri="{0D108BD9-81ED-4DB2-BD59-A6C34878D82A}">
                    <a16:rowId xmlns:a16="http://schemas.microsoft.com/office/drawing/2014/main" val="3706057767"/>
                  </a:ext>
                </a:extLst>
              </a:tr>
              <a:tr h="1087834">
                <a:tc>
                  <a:txBody>
                    <a:bodyPr/>
                    <a:lstStyle/>
                    <a:p>
                      <a:r>
                        <a:rPr lang="en-US" dirty="0"/>
                        <a:t>Mastodon</a:t>
                      </a:r>
                    </a:p>
                    <a:p>
                      <a:r>
                        <a:rPr lang="en-US" dirty="0">
                          <a:hlinkClick r:id="rId3"/>
                        </a:rPr>
                        <a:t>https://mastodon.social/@ryancheley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1085728616"/>
                  </a:ext>
                </a:extLst>
              </a:tr>
              <a:tr h="1087834">
                <a:tc>
                  <a:txBody>
                    <a:bodyPr/>
                    <a:lstStyle/>
                    <a:p>
                      <a:r>
                        <a:rPr lang="en-US" dirty="0"/>
                        <a:t>GitHub</a:t>
                      </a:r>
                    </a:p>
                    <a:p>
                      <a:r>
                        <a:rPr lang="en-US" dirty="0">
                          <a:hlinkClick r:id="rId4"/>
                        </a:rPr>
                        <a:t>https://github.com/ryancheley/</a:t>
                      </a:r>
                      <a:endParaRPr lang="en-US" dirty="0"/>
                    </a:p>
                    <a:p>
                      <a:endParaRPr lang="en-US" dirty="0"/>
                    </a:p>
                    <a:p>
                      <a:endParaRPr lang="en-US" dirty="0"/>
                    </a:p>
                    <a:p>
                      <a:endParaRPr lang="en-US" dirty="0"/>
                    </a:p>
                  </a:txBody>
                  <a:tcPr/>
                </a:tc>
                <a:tc>
                  <a:txBody>
                    <a:bodyPr/>
                    <a:lstStyle/>
                    <a:p>
                      <a:endParaRPr lang="en-US"/>
                    </a:p>
                  </a:txBody>
                  <a:tcPr/>
                </a:tc>
                <a:extLst>
                  <a:ext uri="{0D108BD9-81ED-4DB2-BD59-A6C34878D82A}">
                    <a16:rowId xmlns:a16="http://schemas.microsoft.com/office/drawing/2014/main" val="1429862293"/>
                  </a:ext>
                </a:extLst>
              </a:tr>
              <a:tr h="1087834">
                <a:tc>
                  <a:txBody>
                    <a:bodyPr/>
                    <a:lstStyle/>
                    <a:p>
                      <a:r>
                        <a:rPr lang="en-US" dirty="0"/>
                        <a:t>LinkedIn</a:t>
                      </a:r>
                    </a:p>
                    <a:p>
                      <a:r>
                        <a:rPr lang="en-US" dirty="0">
                          <a:hlinkClick r:id="rId5"/>
                        </a:rPr>
                        <a:t>https://www.linkedin.com/in/ryan-cheley/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777190536"/>
                  </a:ext>
                </a:extLst>
              </a:tr>
            </a:tbl>
          </a:graphicData>
        </a:graphic>
      </p:graphicFrame>
      <p:pic>
        <p:nvPicPr>
          <p:cNvPr id="7" name="Picture 6" descr="A qr code on a white background&#10;&#10;Description automatically generated">
            <a:extLst>
              <a:ext uri="{FF2B5EF4-FFF2-40B4-BE49-F238E27FC236}">
                <a16:creationId xmlns:a16="http://schemas.microsoft.com/office/drawing/2014/main" id="{FEBFD418-C8F0-3101-1429-8D3D8EC473BF}"/>
              </a:ext>
            </a:extLst>
          </p:cNvPr>
          <p:cNvPicPr>
            <a:picLocks noChangeAspect="1"/>
          </p:cNvPicPr>
          <p:nvPr/>
        </p:nvPicPr>
        <p:blipFill>
          <a:blip r:embed="rId6"/>
          <a:stretch>
            <a:fillRect/>
          </a:stretch>
        </p:blipFill>
        <p:spPr>
          <a:xfrm>
            <a:off x="6096000" y="2215403"/>
            <a:ext cx="1237393" cy="1213597"/>
          </a:xfrm>
          <a:prstGeom prst="rect">
            <a:avLst/>
          </a:prstGeom>
        </p:spPr>
      </p:pic>
      <p:pic>
        <p:nvPicPr>
          <p:cNvPr id="12" name="Content Placeholder 8" descr="A qr code on a white background&#10;&#10;Description automatically generated">
            <a:extLst>
              <a:ext uri="{FF2B5EF4-FFF2-40B4-BE49-F238E27FC236}">
                <a16:creationId xmlns:a16="http://schemas.microsoft.com/office/drawing/2014/main" id="{B3FAA270-A688-1E41-ED79-298009E0CF8F}"/>
              </a:ext>
            </a:extLst>
          </p:cNvPr>
          <p:cNvPicPr>
            <a:picLocks noChangeAspect="1"/>
          </p:cNvPicPr>
          <p:nvPr/>
        </p:nvPicPr>
        <p:blipFill>
          <a:blip r:embed="rId7"/>
          <a:stretch>
            <a:fillRect/>
          </a:stretch>
        </p:blipFill>
        <p:spPr>
          <a:xfrm>
            <a:off x="6096000" y="3598478"/>
            <a:ext cx="1237393" cy="1220894"/>
          </a:xfrm>
          <a:prstGeom prst="rect">
            <a:avLst/>
          </a:prstGeom>
        </p:spPr>
      </p:pic>
      <p:pic>
        <p:nvPicPr>
          <p:cNvPr id="14" name="Picture 13" descr="A qr code on a white background&#10;&#10;Description automatically generated">
            <a:extLst>
              <a:ext uri="{FF2B5EF4-FFF2-40B4-BE49-F238E27FC236}">
                <a16:creationId xmlns:a16="http://schemas.microsoft.com/office/drawing/2014/main" id="{D0887A9D-A792-D222-3583-30A9B93FE0F4}"/>
              </a:ext>
            </a:extLst>
          </p:cNvPr>
          <p:cNvPicPr>
            <a:picLocks noChangeAspect="1"/>
          </p:cNvPicPr>
          <p:nvPr/>
        </p:nvPicPr>
        <p:blipFill>
          <a:blip r:embed="rId8"/>
          <a:stretch>
            <a:fillRect/>
          </a:stretch>
        </p:blipFill>
        <p:spPr>
          <a:xfrm>
            <a:off x="6096000" y="5115206"/>
            <a:ext cx="1220894" cy="1220894"/>
          </a:xfrm>
          <a:prstGeom prst="rect">
            <a:avLst/>
          </a:prstGeom>
        </p:spPr>
      </p:pic>
    </p:spTree>
    <p:extLst>
      <p:ext uri="{BB962C8B-B14F-4D97-AF65-F5344CB8AC3E}">
        <p14:creationId xmlns:p14="http://schemas.microsoft.com/office/powerpoint/2010/main" val="5943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1991-F7A2-B56B-2360-FC15F5DB354C}"/>
              </a:ext>
            </a:extLst>
          </p:cNvPr>
          <p:cNvSpPr>
            <a:spLocks noGrp="1"/>
          </p:cNvSpPr>
          <p:nvPr>
            <p:ph type="title"/>
          </p:nvPr>
        </p:nvSpPr>
        <p:spPr/>
        <p:txBody>
          <a:bodyPr/>
          <a:lstStyle/>
          <a:p>
            <a:r>
              <a:rPr lang="en-US" b="1" dirty="0">
                <a:solidFill>
                  <a:srgbClr val="569CD6"/>
                </a:solidFill>
                <a:effectLst/>
                <a:latin typeface="Inconsolata NF Regular" pitchFamily="49" charset="77"/>
              </a:rPr>
              <a:t>Criteria</a:t>
            </a:r>
            <a:endParaRPr lang="en-US" dirty="0"/>
          </a:p>
        </p:txBody>
      </p:sp>
      <p:sp>
        <p:nvSpPr>
          <p:cNvPr id="3" name="Content Placeholder 2">
            <a:extLst>
              <a:ext uri="{FF2B5EF4-FFF2-40B4-BE49-F238E27FC236}">
                <a16:creationId xmlns:a16="http://schemas.microsoft.com/office/drawing/2014/main" id="{871BF510-8236-873D-D499-3B34D41755B6}"/>
              </a:ext>
            </a:extLst>
          </p:cNvPr>
          <p:cNvSpPr>
            <a:spLocks noGrp="1"/>
          </p:cNvSpPr>
          <p:nvPr>
            <p:ph idx="1"/>
          </p:nvPr>
        </p:nvSpPr>
        <p:spPr/>
        <p:txBody>
          <a:bodyPr/>
          <a:lstStyle/>
          <a:p>
            <a:r>
              <a:rPr lang="en-US" dirty="0"/>
              <a:t>Old? </a:t>
            </a:r>
          </a:p>
          <a:p>
            <a:pPr lvl="1"/>
            <a:r>
              <a:rPr lang="en-US" dirty="0"/>
              <a:t>It was opened in January of 2009</a:t>
            </a:r>
          </a:p>
          <a:p>
            <a:r>
              <a:rPr lang="en-US" dirty="0" err="1"/>
              <a:t>Straightforard</a:t>
            </a:r>
            <a:r>
              <a:rPr lang="en-US" dirty="0"/>
              <a:t>(</a:t>
            </a:r>
            <a:r>
              <a:rPr lang="en-US" dirty="0" err="1"/>
              <a:t>ish</a:t>
            </a:r>
            <a:r>
              <a:rPr lang="en-US" dirty="0"/>
              <a:t>)</a:t>
            </a:r>
          </a:p>
          <a:p>
            <a:pPr lvl="1"/>
            <a:r>
              <a:rPr lang="en-US" dirty="0"/>
              <a:t>It’s related to SQLite</a:t>
            </a:r>
          </a:p>
          <a:p>
            <a:endParaRPr lang="en-US" dirty="0"/>
          </a:p>
        </p:txBody>
      </p:sp>
    </p:spTree>
    <p:extLst>
      <p:ext uri="{BB962C8B-B14F-4D97-AF65-F5344CB8AC3E}">
        <p14:creationId xmlns:p14="http://schemas.microsoft.com/office/powerpoint/2010/main" val="61015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D9471E-E712-A9F9-4AE5-371345DD8D92}"/>
              </a:ext>
            </a:extLst>
          </p:cNvPr>
          <p:cNvPicPr>
            <a:picLocks noChangeAspect="1"/>
          </p:cNvPicPr>
          <p:nvPr/>
        </p:nvPicPr>
        <p:blipFill>
          <a:blip r:embed="rId4"/>
          <a:stretch>
            <a:fillRect/>
          </a:stretch>
        </p:blipFill>
        <p:spPr>
          <a:xfrm>
            <a:off x="2268205" y="1958321"/>
            <a:ext cx="7655589" cy="2941358"/>
          </a:xfrm>
          <a:prstGeom prst="rect">
            <a:avLst/>
          </a:prstGeom>
        </p:spPr>
      </p:pic>
    </p:spTree>
    <p:extLst>
      <p:ext uri="{BB962C8B-B14F-4D97-AF65-F5344CB8AC3E}">
        <p14:creationId xmlns:p14="http://schemas.microsoft.com/office/powerpoint/2010/main" val="2635619751"/>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10728</TotalTime>
  <Words>2142</Words>
  <Application>Microsoft Macintosh PowerPoint</Application>
  <PresentationFormat>Widescreen</PresentationFormat>
  <Paragraphs>310</Paragraphs>
  <Slides>70</Slides>
  <Notes>64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-apple-system</vt:lpstr>
      <vt:lpstr>Arial</vt:lpstr>
      <vt:lpstr>Calibri</vt:lpstr>
      <vt:lpstr>Calibri Light</vt:lpstr>
      <vt:lpstr>INCONSOLATA</vt:lpstr>
      <vt:lpstr>Inconsolata NF Regular</vt:lpstr>
      <vt:lpstr>Roboto</vt:lpstr>
      <vt:lpstr>Office Theme</vt:lpstr>
      <vt:lpstr>Contributing to Django</vt:lpstr>
      <vt:lpstr>First DjangoCon?</vt:lpstr>
      <vt:lpstr>Introduction</vt:lpstr>
      <vt:lpstr>PowerPoint Presentation</vt:lpstr>
      <vt:lpstr>Trying to get to DjangoCon US</vt:lpstr>
      <vt:lpstr>PowerPoint Presentation</vt:lpstr>
      <vt:lpstr>🏃🏻‍♂️</vt:lpstr>
      <vt:lpstr>Criteria</vt:lpstr>
      <vt:lpstr>PowerPoint Presentation</vt:lpstr>
      <vt:lpstr>🔍</vt:lpstr>
      <vt:lpstr>PowerPoint Presentation</vt:lpstr>
      <vt:lpstr>🎉</vt:lpstr>
      <vt:lpstr>PowerPoint Presentation</vt:lpstr>
      <vt:lpstr>Letting everyone know!</vt:lpstr>
      <vt:lpstr>🏠</vt:lpstr>
      <vt:lpstr>PowerPoint Presentation</vt:lpstr>
      <vt:lpstr>But then … </vt:lpstr>
      <vt:lpstr>PowerPoint Presentation</vt:lpstr>
      <vt:lpstr>😩 </vt:lpstr>
      <vt:lpstr>🙈🙉🙊</vt:lpstr>
      <vt:lpstr>🛠️</vt:lpstr>
      <vt:lpstr>Feelings …</vt:lpstr>
      <vt:lpstr>😳</vt:lpstr>
      <vt:lpstr>😞 </vt:lpstr>
      <vt:lpstr>😨 </vt:lpstr>
      <vt:lpstr>Community </vt:lpstr>
      <vt:lpstr>Your Web Framework Needs You!</vt:lpstr>
      <vt:lpstr>The World’s Foremost Expert</vt:lpstr>
      <vt:lpstr>PowerPoint Presentation</vt:lpstr>
      <vt:lpstr>Working on the Ticket</vt:lpstr>
      <vt:lpstr>PowerPoint Presentation</vt:lpstr>
      <vt:lpstr>1. Replicate</vt:lpstr>
      <vt:lpstr>PowerPoint Presentation</vt:lpstr>
      <vt:lpstr>2. Read</vt:lpstr>
      <vt:lpstr>3. Write</vt:lpstr>
      <vt:lpstr>PowerPoint Presentation</vt:lpstr>
      <vt:lpstr>PowerPoint Presentation</vt:lpstr>
      <vt:lpstr>PowerPoint Presentation</vt:lpstr>
      <vt:lpstr>PowerPoint Presentation</vt:lpstr>
      <vt:lpstr>PowerPoint Presentation</vt:lpstr>
      <vt:lpstr>4. Test</vt:lpstr>
      <vt:lpstr>Testing Hypothesis Matrix</vt:lpstr>
      <vt:lpstr>PowerPoint Presentation</vt:lpstr>
      <vt:lpstr>5. Write</vt:lpstr>
      <vt:lpstr>Public Notes</vt:lpstr>
      <vt:lpstr>PowerPoint Presentation</vt:lpstr>
      <vt:lpstr>My Public Notes</vt:lpstr>
      <vt:lpstr>The fix</vt:lpstr>
      <vt:lpstr>Nick Pope</vt:lpstr>
      <vt:lpstr>PowerPoint Presentation</vt:lpstr>
      <vt:lpstr>Shia Berger</vt:lpstr>
      <vt:lpstr>PowerPoint Presentation</vt:lpstr>
      <vt:lpstr>Simon Charette</vt:lpstr>
      <vt:lpstr>PowerPoint Presentation</vt:lpstr>
      <vt:lpstr>Mariusz Felisiak</vt:lpstr>
      <vt:lpstr>PowerPoint Presentation</vt:lpstr>
      <vt:lpstr>Lessons</vt:lpstr>
      <vt:lpstr>The Django ORM …</vt:lpstr>
      <vt:lpstr>Is Python</vt:lpstr>
      <vt:lpstr>In fact, all of Django … </vt:lpstr>
      <vt:lpstr>Is Python</vt:lpstr>
      <vt:lpstr>Looking at Tickets</vt:lpstr>
      <vt:lpstr>PowerPoint Presentation</vt:lpstr>
      <vt:lpstr>Is Python</vt:lpstr>
      <vt:lpstr>PowerPoint Presentation</vt:lpstr>
      <vt:lpstr>PowerPoint Presentation</vt:lpstr>
      <vt:lpstr>Trac</vt:lpstr>
      <vt:lpstr>PowerPoint Presentation</vt:lpstr>
      <vt:lpstr>Thank you</vt:lpstr>
      <vt:lpstr>Find me 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to Django</dc:title>
  <dc:creator>Ryan Cheley</dc:creator>
  <cp:lastModifiedBy>Ryan Cheley</cp:lastModifiedBy>
  <cp:revision>26</cp:revision>
  <dcterms:created xsi:type="dcterms:W3CDTF">2023-07-28T01:54:11Z</dcterms:created>
  <dcterms:modified xsi:type="dcterms:W3CDTF">2023-09-02T19:45:57Z</dcterms:modified>
</cp:coreProperties>
</file>